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98" r:id="rId4"/>
    <p:sldId id="257" r:id="rId5"/>
    <p:sldId id="285" r:id="rId6"/>
    <p:sldId id="287" r:id="rId7"/>
    <p:sldId id="294" r:id="rId8"/>
    <p:sldId id="289" r:id="rId9"/>
    <p:sldId id="273" r:id="rId10"/>
    <p:sldId id="295" r:id="rId11"/>
    <p:sldId id="260" r:id="rId12"/>
    <p:sldId id="264" r:id="rId13"/>
    <p:sldId id="265" r:id="rId14"/>
    <p:sldId id="266" r:id="rId15"/>
    <p:sldId id="293" r:id="rId16"/>
    <p:sldId id="267" r:id="rId17"/>
    <p:sldId id="261" r:id="rId18"/>
    <p:sldId id="288" r:id="rId19"/>
    <p:sldId id="268" r:id="rId20"/>
    <p:sldId id="277" r:id="rId21"/>
    <p:sldId id="263" r:id="rId22"/>
    <p:sldId id="275" r:id="rId23"/>
    <p:sldId id="259" r:id="rId24"/>
    <p:sldId id="274" r:id="rId25"/>
    <p:sldId id="291" r:id="rId26"/>
    <p:sldId id="290" r:id="rId27"/>
    <p:sldId id="292" r:id="rId28"/>
    <p:sldId id="271" r:id="rId29"/>
    <p:sldId id="282" r:id="rId30"/>
    <p:sldId id="283" r:id="rId31"/>
    <p:sldId id="269" r:id="rId32"/>
    <p:sldId id="270" r:id="rId33"/>
    <p:sldId id="276" r:id="rId34"/>
    <p:sldId id="279" r:id="rId35"/>
    <p:sldId id="296" r:id="rId36"/>
    <p:sldId id="278" r:id="rId37"/>
    <p:sldId id="281" r:id="rId38"/>
    <p:sldId id="300" r:id="rId39"/>
    <p:sldId id="29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215968"/>
    <a:srgbClr val="254061"/>
    <a:srgbClr val="4A452A"/>
    <a:srgbClr val="77933C"/>
    <a:srgbClr val="558ED5"/>
    <a:srgbClr val="FF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0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95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9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7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8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8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0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1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9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66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A36C1-F25F-42CC-B16D-52B07E5C3A98}" type="datetimeFigureOut">
              <a:rPr lang="en-AU" smtClean="0"/>
              <a:t>10/09/2013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7267F-543A-4CCA-998B-ADCEF26EE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11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r="5227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8337539" cy="1754326"/>
          </a:xfrm>
          <a:prstGeom prst="rect">
            <a:avLst/>
          </a:prstGeom>
          <a:solidFill>
            <a:srgbClr val="77933C">
              <a:alpha val="29020"/>
            </a:srgbClr>
          </a:solidFill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</a:rPr>
              <a:t>Sometimes you need only the first shyness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that </a:t>
            </a:r>
            <a:r>
              <a:rPr lang="en-AU" sz="3600" b="1" dirty="0" smtClean="0">
                <a:solidFill>
                  <a:schemeClr val="bg1"/>
                </a:solidFill>
              </a:rPr>
              <a:t>comes from being shown things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far </a:t>
            </a:r>
            <a:r>
              <a:rPr lang="en-AU" sz="3600" b="1" dirty="0" smtClean="0">
                <a:solidFill>
                  <a:schemeClr val="bg1"/>
                </a:solidFill>
              </a:rPr>
              <a:t>beyond your </a:t>
            </a:r>
            <a:r>
              <a:rPr lang="en-AU" sz="3600" b="1" dirty="0" smtClean="0">
                <a:solidFill>
                  <a:schemeClr val="bg1"/>
                </a:solidFill>
              </a:rPr>
              <a:t>understanding,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8"/>
            <a:ext cx="9165365" cy="68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1843"/>
          <a:stretch/>
        </p:blipFill>
        <p:spPr>
          <a:xfrm>
            <a:off x="0" y="0"/>
            <a:ext cx="9144000" cy="69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leens hotos 1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3808"/>
          <a:stretch/>
        </p:blipFill>
        <p:spPr>
          <a:xfrm>
            <a:off x="0" y="2954"/>
            <a:ext cx="9144000" cy="6855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900" y="5157922"/>
            <a:ext cx="7042569" cy="1200329"/>
          </a:xfrm>
          <a:prstGeom prst="rect">
            <a:avLst/>
          </a:prstGeom>
          <a:solidFill>
            <a:srgbClr val="77933C">
              <a:alpha val="21176"/>
            </a:srgbClr>
          </a:solidFill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s</a:t>
            </a:r>
            <a:r>
              <a:rPr lang="en-AU" sz="3600" b="1" dirty="0" smtClean="0">
                <a:solidFill>
                  <a:schemeClr val="bg1"/>
                </a:solidFill>
              </a:rPr>
              <a:t>o </a:t>
            </a:r>
            <a:r>
              <a:rPr lang="en-AU" sz="3600" b="1" dirty="0" smtClean="0">
                <a:solidFill>
                  <a:schemeClr val="bg1"/>
                </a:solidFill>
              </a:rPr>
              <a:t>that you can fly and become free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by </a:t>
            </a:r>
            <a:r>
              <a:rPr lang="en-AU" sz="3600" b="1" dirty="0" smtClean="0">
                <a:solidFill>
                  <a:schemeClr val="bg1"/>
                </a:solidFill>
              </a:rPr>
              <a:t>being still and by being still here</a:t>
            </a:r>
            <a:r>
              <a:rPr lang="en-AU" sz="3600" dirty="0" smtClean="0">
                <a:solidFill>
                  <a:schemeClr val="bg1"/>
                </a:solidFill>
              </a:rPr>
              <a:t>.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2" y="0"/>
            <a:ext cx="9184646" cy="68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0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9"/>
          <a:stretch/>
        </p:blipFill>
        <p:spPr>
          <a:xfrm>
            <a:off x="-108521" y="0"/>
            <a:ext cx="925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716" y="265550"/>
            <a:ext cx="82525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Sit quietly </a:t>
            </a:r>
          </a:p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radley Hand ITC" pitchFamily="66" charset="0"/>
              </a:rPr>
              <a:t>r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radley Hand ITC" pitchFamily="66" charset="0"/>
              </a:rPr>
              <a:t>elaxing </a:t>
            </a:r>
            <a:r>
              <a:rPr lang="en-US" sz="54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in God’s presence…</a:t>
            </a:r>
            <a:endParaRPr lang="en-US" sz="5400" b="1" cap="none" spc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Bradley Hand ITC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0243" y="2372687"/>
            <a:ext cx="5508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radley Hand ITC" pitchFamily="66" charset="0"/>
              </a:rPr>
              <a:t>Become aware of the sounds</a:t>
            </a:r>
          </a:p>
          <a:p>
            <a:pPr algn="ctr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radley Hand ITC" pitchFamily="66" charset="0"/>
              </a:rPr>
              <a:t>a</a:t>
            </a:r>
            <a:r>
              <a:rPr lang="en-US" sz="36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round you….</a:t>
            </a:r>
            <a:endParaRPr lang="en-US" sz="3600" b="1" cap="none" spc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Bradley Hand ITC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7257" y="4005893"/>
            <a:ext cx="4894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Breathe in </a:t>
            </a:r>
          </a:p>
          <a:p>
            <a:pPr algn="ctr"/>
            <a:r>
              <a:rPr lang="en-US" sz="36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the life of the universe….</a:t>
            </a:r>
            <a:endParaRPr lang="en-US" sz="3600" b="1" cap="none" spc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Bradley Hand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0463" y="5206222"/>
            <a:ext cx="4891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Bradley Hand ITC" pitchFamily="66" charset="0"/>
              </a:rPr>
              <a:t>Breathe out gratitude…. </a:t>
            </a:r>
            <a:endParaRPr lang="en-US" sz="3600" b="1" cap="none" spc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4869160"/>
            <a:ext cx="8424936" cy="1754326"/>
          </a:xfrm>
          <a:prstGeom prst="rect">
            <a:avLst/>
          </a:prstGeom>
          <a:solidFill>
            <a:srgbClr val="4A452A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And then there are times you need to be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brought </a:t>
            </a:r>
            <a:r>
              <a:rPr lang="en-AU" sz="3600" b="1" dirty="0">
                <a:solidFill>
                  <a:schemeClr val="bg1"/>
                </a:solidFill>
              </a:rPr>
              <a:t>to ground by touch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and </a:t>
            </a:r>
            <a:r>
              <a:rPr lang="en-AU" sz="3600" b="1" dirty="0">
                <a:solidFill>
                  <a:schemeClr val="bg1"/>
                </a:solidFill>
              </a:rPr>
              <a:t>touch alone.</a:t>
            </a:r>
          </a:p>
        </p:txBody>
      </p:sp>
    </p:spTree>
    <p:extLst>
      <p:ext uri="{BB962C8B-B14F-4D97-AF65-F5344CB8AC3E}">
        <p14:creationId xmlns:p14="http://schemas.microsoft.com/office/powerpoint/2010/main" val="4615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"/>
          <a:stretch/>
        </p:blipFill>
        <p:spPr>
          <a:xfrm>
            <a:off x="-33745" y="0"/>
            <a:ext cx="9177746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1843"/>
          <a:stretch/>
        </p:blipFill>
        <p:spPr>
          <a:xfrm>
            <a:off x="0" y="-24853"/>
            <a:ext cx="9144000" cy="69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-779"/>
          <a:stretch/>
        </p:blipFill>
        <p:spPr>
          <a:xfrm>
            <a:off x="0" y="-17484"/>
            <a:ext cx="9228841" cy="6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12"/>
            <a:ext cx="9137317" cy="6852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4581128"/>
            <a:ext cx="7183120" cy="1754326"/>
          </a:xfrm>
          <a:prstGeom prst="rect">
            <a:avLst/>
          </a:prstGeom>
          <a:solidFill>
            <a:srgbClr val="215968">
              <a:alpha val="25882"/>
            </a:srgbClr>
          </a:solidFill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</a:rPr>
              <a:t>To know those arms around you 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and </a:t>
            </a:r>
            <a:r>
              <a:rPr lang="en-AU" sz="3600" b="1" dirty="0" smtClean="0">
                <a:solidFill>
                  <a:schemeClr val="bg1"/>
                </a:solidFill>
              </a:rPr>
              <a:t>to make your home in the world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just </a:t>
            </a:r>
            <a:r>
              <a:rPr lang="en-AU" sz="3600" b="1" dirty="0" smtClean="0">
                <a:solidFill>
                  <a:schemeClr val="bg1"/>
                </a:solidFill>
              </a:rPr>
              <a:t>by being wanted.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/>
          <a:stretch/>
        </p:blipFill>
        <p:spPr>
          <a:xfrm>
            <a:off x="-113122" y="0"/>
            <a:ext cx="9257122" cy="68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46"/>
            <a:ext cx="9163987" cy="68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6556"/>
          <a:stretch/>
        </p:blipFill>
        <p:spPr>
          <a:xfrm>
            <a:off x="1" y="0"/>
            <a:ext cx="9144000" cy="68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/>
          <a:stretch/>
        </p:blipFill>
        <p:spPr>
          <a:xfrm>
            <a:off x="0" y="-24298"/>
            <a:ext cx="9180512" cy="6922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450181" cy="1200329"/>
          </a:xfrm>
          <a:prstGeom prst="rect">
            <a:avLst/>
          </a:prstGeom>
          <a:solidFill>
            <a:srgbClr val="254061">
              <a:alpha val="21961"/>
            </a:srgbClr>
          </a:solidFill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</a:rPr>
              <a:t>To see those eyes looking back at you,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as </a:t>
            </a:r>
            <a:r>
              <a:rPr lang="en-AU" sz="3600" b="1" dirty="0" smtClean="0">
                <a:solidFill>
                  <a:schemeClr val="bg1"/>
                </a:solidFill>
              </a:rPr>
              <a:t>eyes should see you at </a:t>
            </a:r>
            <a:r>
              <a:rPr lang="en-AU" sz="3600" b="1" dirty="0" smtClean="0">
                <a:solidFill>
                  <a:schemeClr val="bg1"/>
                </a:solidFill>
              </a:rPr>
              <a:t>last</a:t>
            </a:r>
            <a:r>
              <a:rPr lang="en-AU" sz="3600" b="1" dirty="0">
                <a:solidFill>
                  <a:schemeClr val="bg1"/>
                </a:solidFill>
              </a:rPr>
              <a:t>,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1046"/>
          <a:stretch/>
        </p:blipFill>
        <p:spPr>
          <a:xfrm>
            <a:off x="0" y="-24144"/>
            <a:ext cx="9144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5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1628800"/>
            <a:ext cx="79928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Let th</a:t>
            </a:r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e poem </a:t>
            </a:r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&amp; </a:t>
            </a:r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the images</a:t>
            </a:r>
          </a:p>
          <a:p>
            <a:pPr algn="ctr"/>
            <a:r>
              <a:rPr lang="en-A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s</a:t>
            </a:r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peak to you </a:t>
            </a:r>
          </a:p>
          <a:p>
            <a:pPr algn="ctr"/>
            <a:r>
              <a:rPr lang="en-AU" sz="5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of</a:t>
            </a:r>
            <a:endParaRPr lang="en-A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dley Hand ITC" pitchFamily="66" charset="0"/>
              <a:cs typeface="Chalkduster"/>
            </a:endParaRPr>
          </a:p>
          <a:p>
            <a:pPr algn="ctr"/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 ITC" pitchFamily="66" charset="0"/>
                <a:cs typeface="Chalkduster"/>
              </a:rPr>
              <a:t>divine mystery</a:t>
            </a:r>
            <a:endParaRPr lang="en-A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dley Hand ITC" pitchFamily="66" charset="0"/>
              <a:cs typeface="Chalkduster"/>
            </a:endParaRPr>
          </a:p>
        </p:txBody>
      </p:sp>
      <p:pic>
        <p:nvPicPr>
          <p:cNvPr id="7" name="06 Cello Concerto in E minor, Op. 85 Adagi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521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37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" y="332656"/>
            <a:ext cx="9144000" cy="60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" y="-216"/>
            <a:ext cx="9144288" cy="68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89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033" y="404664"/>
            <a:ext cx="7878567" cy="1569660"/>
          </a:xfrm>
          <a:prstGeom prst="rect">
            <a:avLst/>
          </a:prstGeom>
          <a:solidFill>
            <a:srgbClr val="0D0D0D">
              <a:alpha val="21176"/>
            </a:srgbClr>
          </a:solidFill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s</a:t>
            </a:r>
            <a:r>
              <a:rPr lang="en-AU" sz="3200" b="1" dirty="0" smtClean="0">
                <a:solidFill>
                  <a:schemeClr val="bg1"/>
                </a:solidFill>
              </a:rPr>
              <a:t>eeing </a:t>
            </a:r>
            <a:r>
              <a:rPr lang="en-AU" sz="3200" b="1" dirty="0" smtClean="0">
                <a:solidFill>
                  <a:schemeClr val="bg1"/>
                </a:solidFill>
              </a:rPr>
              <a:t>you, as you always wanted to be seen,</a:t>
            </a:r>
          </a:p>
          <a:p>
            <a:r>
              <a:rPr lang="en-AU" sz="3200" b="1" dirty="0" smtClean="0">
                <a:solidFill>
                  <a:schemeClr val="bg1"/>
                </a:solidFill>
              </a:rPr>
              <a:t>seeing </a:t>
            </a:r>
            <a:r>
              <a:rPr lang="en-AU" sz="3200" b="1" dirty="0" smtClean="0">
                <a:solidFill>
                  <a:schemeClr val="bg1"/>
                </a:solidFill>
              </a:rPr>
              <a:t>you, as you yourself</a:t>
            </a:r>
          </a:p>
          <a:p>
            <a:r>
              <a:rPr lang="en-AU" sz="3200" b="1" dirty="0" smtClean="0">
                <a:solidFill>
                  <a:schemeClr val="bg1"/>
                </a:solidFill>
              </a:rPr>
              <a:t>had </a:t>
            </a:r>
            <a:r>
              <a:rPr lang="en-AU" sz="3200" b="1" dirty="0" smtClean="0">
                <a:solidFill>
                  <a:schemeClr val="bg1"/>
                </a:solidFill>
              </a:rPr>
              <a:t>always wanted to see the world</a:t>
            </a:r>
            <a:r>
              <a:rPr lang="en-AU" dirty="0" smtClean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45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51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17386" b="8630"/>
          <a:stretch/>
        </p:blipFill>
        <p:spPr>
          <a:xfrm>
            <a:off x="0" y="0"/>
            <a:ext cx="9147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r="4754"/>
          <a:stretch/>
        </p:blipFill>
        <p:spPr>
          <a:xfrm>
            <a:off x="0" y="-85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2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9832" y="2636912"/>
            <a:ext cx="2278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Poetry by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717032"/>
            <a:ext cx="70695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 smtClean="0">
                <a:latin typeface="Mistral" pitchFamily="66" charset="0"/>
              </a:rPr>
              <a:t>David Whyte, SECOND SIGHT in </a:t>
            </a:r>
            <a:r>
              <a:rPr lang="en-AU" sz="4000" u="sng" dirty="0" smtClean="0">
                <a:latin typeface="Mistral" pitchFamily="66" charset="0"/>
              </a:rPr>
              <a:t>Pilgrim. </a:t>
            </a:r>
          </a:p>
          <a:p>
            <a:pPr algn="ctr"/>
            <a:r>
              <a:rPr lang="en-AU" sz="4000" dirty="0" smtClean="0">
                <a:latin typeface="Mistral" pitchFamily="66" charset="0"/>
              </a:rPr>
              <a:t>Many Rivers Press, Langley WA. 2012: 87</a:t>
            </a:r>
            <a:endParaRPr lang="en-AU" sz="4000" dirty="0">
              <a:latin typeface="Mistral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2292" y="1655043"/>
            <a:ext cx="6882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We acknowledge with gratitude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9266" y="4898777"/>
            <a:ext cx="1497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Music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5661248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latin typeface="Mistral" pitchFamily="66" charset="0"/>
              </a:rPr>
              <a:t>Cello Concerto in E minor, Op 85 Adagio</a:t>
            </a:r>
            <a:endParaRPr lang="en-AU" sz="3600" dirty="0">
              <a:latin typeface="Mistral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7793" y="476672"/>
            <a:ext cx="35317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Photography by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5188" y="1268760"/>
            <a:ext cx="49709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Mistral" pitchFamily="66" charset="0"/>
              </a:rPr>
              <a:t>Karen Scott rsj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Zak Holland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Fern Kelly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Shirley Holland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Andrea Holland Castaneda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Hayden Melville</a:t>
            </a:r>
          </a:p>
          <a:p>
            <a:pPr algn="ctr"/>
            <a:r>
              <a:rPr lang="en-AU" sz="3200" dirty="0" smtClean="0">
                <a:latin typeface="Mistral" pitchFamily="66" charset="0"/>
              </a:rPr>
              <a:t>Ann Gilroy rsj</a:t>
            </a:r>
          </a:p>
        </p:txBody>
      </p:sp>
    </p:spTree>
    <p:extLst>
      <p:ext uri="{BB962C8B-B14F-4D97-AF65-F5344CB8AC3E}">
        <p14:creationId xmlns:p14="http://schemas.microsoft.com/office/powerpoint/2010/main" val="15322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2505670"/>
            <a:ext cx="3829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Presentation by 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3284984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 smtClean="0">
                <a:latin typeface="Mistral" pitchFamily="66" charset="0"/>
              </a:rPr>
              <a:t>Ann L Gilroy rsj</a:t>
            </a:r>
            <a:endParaRPr lang="en-AU" sz="3200" b="1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1"/>
          <a:stretch/>
        </p:blipFill>
        <p:spPr>
          <a:xfrm>
            <a:off x="-180528" y="0"/>
            <a:ext cx="9324528" cy="6957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025" y="4941168"/>
            <a:ext cx="73954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rgbClr val="FFFF66"/>
                </a:solidFill>
              </a:rPr>
              <a:t>Sometimes, </a:t>
            </a:r>
            <a:r>
              <a:rPr lang="en-AU" sz="3600" b="1" dirty="0" smtClean="0">
                <a:solidFill>
                  <a:srgbClr val="FFFF66"/>
                </a:solidFill>
              </a:rPr>
              <a:t>you need the ocean </a:t>
            </a:r>
            <a:r>
              <a:rPr lang="en-AU" sz="3600" b="1" dirty="0" smtClean="0">
                <a:solidFill>
                  <a:srgbClr val="FFFF66"/>
                </a:solidFill>
              </a:rPr>
              <a:t>light,</a:t>
            </a:r>
            <a:endParaRPr lang="en-AU" sz="3600" b="1" dirty="0" smtClean="0">
              <a:solidFill>
                <a:srgbClr val="FFFF66"/>
              </a:solidFill>
            </a:endParaRPr>
          </a:p>
          <a:p>
            <a:r>
              <a:rPr lang="en-AU" sz="3600" b="1" dirty="0" smtClean="0">
                <a:solidFill>
                  <a:srgbClr val="FFFF66"/>
                </a:solidFill>
              </a:rPr>
              <a:t>and </a:t>
            </a:r>
            <a:r>
              <a:rPr lang="en-AU" sz="3600" b="1" dirty="0" smtClean="0">
                <a:solidFill>
                  <a:srgbClr val="FFFF66"/>
                </a:solidFill>
              </a:rPr>
              <a:t>colours you’ve never seen before</a:t>
            </a:r>
          </a:p>
          <a:p>
            <a:r>
              <a:rPr lang="en-AU" sz="3600" b="1" dirty="0" smtClean="0">
                <a:solidFill>
                  <a:srgbClr val="FFFF66"/>
                </a:solidFill>
              </a:rPr>
              <a:t>painted </a:t>
            </a:r>
            <a:r>
              <a:rPr lang="en-AU" sz="3600" b="1" dirty="0" smtClean="0">
                <a:solidFill>
                  <a:srgbClr val="FFFF66"/>
                </a:solidFill>
              </a:rPr>
              <a:t>through an evening sky</a:t>
            </a:r>
            <a:r>
              <a:rPr lang="en-AU" sz="4000" b="1" dirty="0" smtClean="0">
                <a:solidFill>
                  <a:srgbClr val="FFFF66"/>
                </a:solidFill>
              </a:rPr>
              <a:t>.</a:t>
            </a:r>
            <a:endParaRPr lang="en-AU" sz="40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2" y="-12340"/>
            <a:ext cx="9160453" cy="68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8163"/>
          <a:stretch/>
        </p:blipFill>
        <p:spPr>
          <a:xfrm>
            <a:off x="-77821" y="-12110"/>
            <a:ext cx="922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0" y="0"/>
            <a:ext cx="9314855" cy="6957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3" y="332656"/>
            <a:ext cx="6768752" cy="1754326"/>
          </a:xfrm>
          <a:prstGeom prst="rect">
            <a:avLst/>
          </a:prstGeom>
          <a:solidFill>
            <a:srgbClr val="558ED5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Sometimes you need your God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to </a:t>
            </a:r>
            <a:r>
              <a:rPr lang="en-AU" sz="3600" b="1" dirty="0">
                <a:solidFill>
                  <a:schemeClr val="bg1"/>
                </a:solidFill>
              </a:rPr>
              <a:t>be simple invitation,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not </a:t>
            </a:r>
            <a:r>
              <a:rPr lang="en-AU" sz="3600" b="1" dirty="0">
                <a:solidFill>
                  <a:schemeClr val="bg1"/>
                </a:solidFill>
              </a:rPr>
              <a:t>telling a word of wisdom.</a:t>
            </a:r>
          </a:p>
        </p:txBody>
      </p:sp>
    </p:spTree>
    <p:extLst>
      <p:ext uri="{BB962C8B-B14F-4D97-AF65-F5344CB8AC3E}">
        <p14:creationId xmlns:p14="http://schemas.microsoft.com/office/powerpoint/2010/main" val="2981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249</Words>
  <Application>Microsoft Office PowerPoint</Application>
  <PresentationFormat>On-screen Show (4:3)</PresentationFormat>
  <Paragraphs>49</Paragraphs>
  <Slides>39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SOSJ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Gilroy</dc:creator>
  <cp:lastModifiedBy>Ann Gilroy</cp:lastModifiedBy>
  <cp:revision>34</cp:revision>
  <dcterms:created xsi:type="dcterms:W3CDTF">2013-08-31T23:23:37Z</dcterms:created>
  <dcterms:modified xsi:type="dcterms:W3CDTF">2013-09-09T23:09:06Z</dcterms:modified>
</cp:coreProperties>
</file>