
<file path=[Content_Types].xml><?xml version="1.0" encoding="utf-8"?>
<Types xmlns="http://schemas.openxmlformats.org/package/2006/content-types">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76" r:id="rId2"/>
    <p:sldId id="300" r:id="rId3"/>
    <p:sldId id="302" r:id="rId4"/>
    <p:sldId id="294" r:id="rId5"/>
    <p:sldId id="295" r:id="rId6"/>
    <p:sldId id="296" r:id="rId7"/>
    <p:sldId id="297" r:id="rId8"/>
    <p:sldId id="262" r:id="rId9"/>
    <p:sldId id="277" r:id="rId10"/>
    <p:sldId id="303" r:id="rId11"/>
    <p:sldId id="260" r:id="rId12"/>
    <p:sldId id="278" r:id="rId13"/>
    <p:sldId id="258" r:id="rId14"/>
    <p:sldId id="298" r:id="rId15"/>
    <p:sldId id="301" r:id="rId16"/>
    <p:sldId id="299" r:id="rId1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352" y="-10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094DBEE-4014-4782-AC2B-F0876EE555D6}" type="slidenum">
              <a:rPr lang="en-AU" smtClean="0"/>
              <a:pPr/>
              <a:t>‹#›</a:t>
            </a:fld>
            <a:endParaRPr lang="en-A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094DBEE-4014-4782-AC2B-F0876EE555D6}" type="slidenum">
              <a:rPr lang="en-AU" smtClean="0"/>
              <a:pPr/>
              <a:t>‹#›</a:t>
            </a:fld>
            <a:endParaRPr lang="en-AU"/>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094DBEE-4014-4782-AC2B-F0876EE555D6}" type="slidenum">
              <a:rPr lang="en-AU" smtClean="0"/>
              <a:pPr/>
              <a:t>‹#›</a:t>
            </a:fld>
            <a:endParaRPr lang="en-AU"/>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094DBEE-4014-4782-AC2B-F0876EE555D6}"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094DBEE-4014-4782-AC2B-F0876EE555D6}" type="slidenum">
              <a:rPr lang="en-AU" smtClean="0"/>
              <a:pPr/>
              <a:t>‹#›</a:t>
            </a:fld>
            <a:endParaRPr lang="en-A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63123-5FB6-47FD-BF87-2B353AAD9421}" type="datetimeFigureOut">
              <a:rPr lang="en-AU" smtClean="0"/>
              <a:pPr/>
              <a:t>30/07/2015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094DBEE-4014-4782-AC2B-F0876EE555D6}" type="slidenum">
              <a:rPr lang="en-AU" smtClean="0"/>
              <a:pPr/>
              <a:t>‹#›</a:t>
            </a:fld>
            <a:endParaRPr lang="en-A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2C63123-5FB6-47FD-BF87-2B353AAD9421}" type="datetimeFigureOut">
              <a:rPr lang="en-AU" smtClean="0"/>
              <a:pPr/>
              <a:t>30/07/2015</a:t>
            </a:fld>
            <a:endParaRPr lang="en-A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A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1094DBEE-4014-4782-AC2B-F0876EE555D6}" type="slidenum">
              <a:rPr lang="en-AU" smtClean="0"/>
              <a:pPr/>
              <a:t>‹#›</a:t>
            </a:fld>
            <a:endParaRPr lang="en-A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204864"/>
            <a:ext cx="7200800" cy="3816424"/>
          </a:xfrm>
        </p:spPr>
        <p:txBody>
          <a:bodyPr>
            <a:noAutofit/>
          </a:bodyPr>
          <a:lstStyle/>
          <a:p>
            <a: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t/>
            </a:r>
            <a:b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br>
            <a: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t>Awakened by </a:t>
            </a:r>
            <a: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t/>
            </a:r>
            <a:b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br>
            <a:r>
              <a:rPr lang="en-AU" sz="8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opperplate Gothic Bold" panose="020E0705020206020404" pitchFamily="34" charset="0"/>
              </a:rPr>
              <a:t>the Spirit</a:t>
            </a:r>
            <a:r>
              <a:rPr lang="en-AU" sz="8800" b="1" dirty="0" smtClean="0">
                <a:solidFill>
                  <a:schemeClr val="accent2">
                    <a:lumMod val="75000"/>
                  </a:schemeClr>
                </a:solidFill>
                <a:latin typeface="Copperplate Gothic Bold" panose="020E0705020206020404" pitchFamily="34" charset="0"/>
              </a:rPr>
              <a:t/>
            </a:r>
            <a:br>
              <a:rPr lang="en-AU" sz="8800" b="1" dirty="0" smtClean="0">
                <a:solidFill>
                  <a:schemeClr val="accent2">
                    <a:lumMod val="75000"/>
                  </a:schemeClr>
                </a:solidFill>
                <a:latin typeface="Copperplate Gothic Bold" panose="020E0705020206020404" pitchFamily="34" charset="0"/>
              </a:rPr>
            </a:br>
            <a:endParaRPr lang="en-AU" sz="8800" dirty="0">
              <a:latin typeface="Copperplate Gothic Bold" panose="020E0705020206020404" pitchFamily="34" charset="0"/>
            </a:endParaRPr>
          </a:p>
        </p:txBody>
      </p:sp>
    </p:spTree>
    <p:extLst>
      <p:ext uri="{BB962C8B-B14F-4D97-AF65-F5344CB8AC3E}">
        <p14:creationId xmlns:p14="http://schemas.microsoft.com/office/powerpoint/2010/main" val="3012245993"/>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36" t="11778" r="2863" b="21983"/>
          <a:stretch>
            <a:fillRect/>
          </a:stretch>
        </p:blipFill>
        <p:spPr bwMode="auto">
          <a:xfrm>
            <a:off x="2843808" y="122372"/>
            <a:ext cx="3411860" cy="3739261"/>
          </a:xfrm>
          <a:prstGeom prst="rect">
            <a:avLst/>
          </a:prstGeom>
          <a:noFill/>
          <a:ln>
            <a:noFill/>
          </a:ln>
          <a:effectLst>
            <a:outerShdw dist="35921" dir="2700000" algn="ctr" rotWithShape="0">
              <a:srgbClr val="EEECE1"/>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4" name="Text Box 3"/>
          <p:cNvSpPr txBox="1">
            <a:spLocks noChangeArrowheads="1"/>
          </p:cNvSpPr>
          <p:nvPr/>
        </p:nvSpPr>
        <p:spPr bwMode="auto">
          <a:xfrm>
            <a:off x="1259632" y="4077072"/>
            <a:ext cx="6813550" cy="2016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Become aware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of what word or phrase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speaks to you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as you read the scripture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on the following page.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endParaRPr>
          </a:p>
        </p:txBody>
      </p:sp>
      <p:sp>
        <p:nvSpPr>
          <p:cNvPr id="5" name="TextBox 4"/>
          <p:cNvSpPr txBox="1"/>
          <p:nvPr/>
        </p:nvSpPr>
        <p:spPr>
          <a:xfrm>
            <a:off x="6588224" y="6309320"/>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68107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3000"/>
                                        <p:tgtEl>
                                          <p:spTgt spid="4"/>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36" t="11778" r="2863" b="21983"/>
          <a:stretch>
            <a:fillRect/>
          </a:stretch>
        </p:blipFill>
        <p:spPr bwMode="auto">
          <a:xfrm>
            <a:off x="107504" y="87847"/>
            <a:ext cx="2664296" cy="2919960"/>
          </a:xfrm>
          <a:prstGeom prst="rect">
            <a:avLst/>
          </a:prstGeom>
          <a:noFill/>
          <a:ln>
            <a:noFill/>
          </a:ln>
          <a:effectLst>
            <a:outerShdw dist="35921" dir="2700000" algn="ctr" rotWithShape="0">
              <a:srgbClr val="EEECE1"/>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Text Box 2"/>
          <p:cNvSpPr txBox="1">
            <a:spLocks noChangeArrowheads="1"/>
          </p:cNvSpPr>
          <p:nvPr/>
        </p:nvSpPr>
        <p:spPr bwMode="auto">
          <a:xfrm>
            <a:off x="1421209" y="3068960"/>
            <a:ext cx="7183239" cy="32810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2000" b="1" i="1" u="none" strike="noStrike" cap="none" normalizeH="0" baseline="0" dirty="0" smtClean="0">
                <a:ln>
                  <a:noFill/>
                </a:ln>
                <a:solidFill>
                  <a:srgbClr val="000000"/>
                </a:solidFill>
                <a:effectLst/>
                <a:latin typeface="Lucida Calligraphy" pitchFamily="66" charset="0"/>
                <a:cs typeface="Arial" pitchFamily="34" charset="0"/>
              </a:rPr>
              <a:t>“</a:t>
            </a:r>
            <a:r>
              <a:rPr kumimoji="0" lang="en-AU" altLang="en-US" sz="2200" b="1" i="1" u="none" strike="noStrike" cap="none" normalizeH="0" baseline="0" dirty="0" smtClean="0">
                <a:ln>
                  <a:noFill/>
                </a:ln>
                <a:solidFill>
                  <a:srgbClr val="000000"/>
                </a:solidFill>
                <a:effectLst/>
                <a:latin typeface="Lucida Calligraphy" pitchFamily="66" charset="0"/>
                <a:cs typeface="Arial" pitchFamily="34" charset="0"/>
              </a:rPr>
              <a:t>When the day of Pentecost came, they were all together in one place. And suddenly out of the sky came a sound like a strong rushing wind and it filled the whole house where they were sitting.  There appeared tongues as if of fire which parted and came to rest on each one of them.  All were filled with the Holy Spirit and began to speak other languages, as the Spirit  enabled them to speak.”     </a:t>
            </a:r>
            <a:r>
              <a:rPr kumimoji="0" lang="en-AU" altLang="en-US" sz="1100" b="0" i="0" u="none" strike="noStrike" cap="none" normalizeH="0" baseline="0" dirty="0" smtClean="0">
                <a:ln>
                  <a:noFill/>
                </a:ln>
                <a:solidFill>
                  <a:srgbClr val="000000"/>
                </a:solidFill>
                <a:effectLst/>
                <a:latin typeface="Lucida Calligraphy" pitchFamily="66" charset="0"/>
                <a:cs typeface="Arial" pitchFamily="34" charset="0"/>
              </a:rPr>
              <a:t>Acts 2: 1-4</a:t>
            </a:r>
            <a:r>
              <a:rPr kumimoji="0" lang="en-AU" altLang="en-US" sz="2000" b="1" i="1" u="none" strike="noStrike" cap="none" normalizeH="0" baseline="0" dirty="0" smtClean="0">
                <a:ln>
                  <a:noFill/>
                </a:ln>
                <a:solidFill>
                  <a:srgbClr val="000000"/>
                </a:solidFill>
                <a:effectLst/>
                <a:latin typeface="Lucida Calligraphy" pitchFamily="66"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200" b="0" i="0" u="none" strike="noStrike" cap="none" normalizeH="0" baseline="0" dirty="0" smtClean="0">
                <a:ln>
                  <a:noFill/>
                </a:ln>
                <a:solidFill>
                  <a:srgbClr val="000000"/>
                </a:solidFill>
                <a:effectLst/>
                <a:latin typeface="Lucida Calligraphy" pitchFamily="66" charset="0"/>
                <a:cs typeface="Arial" pitchFamily="34" charset="0"/>
              </a:rPr>
              <a: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6732240" y="6378356"/>
            <a:ext cx="2160240"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89190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36" t="11778" r="2863" b="21983"/>
          <a:stretch>
            <a:fillRect/>
          </a:stretch>
        </p:blipFill>
        <p:spPr bwMode="auto">
          <a:xfrm>
            <a:off x="2843808" y="122372"/>
            <a:ext cx="3411860" cy="3739261"/>
          </a:xfrm>
          <a:prstGeom prst="rect">
            <a:avLst/>
          </a:prstGeom>
          <a:noFill/>
          <a:ln>
            <a:noFill/>
          </a:ln>
          <a:effectLst>
            <a:outerShdw dist="35921" dir="2700000" algn="ctr" rotWithShape="0">
              <a:srgbClr val="EEECE1"/>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3" name="Text Box 2"/>
          <p:cNvSpPr txBox="1">
            <a:spLocks noChangeArrowheads="1"/>
          </p:cNvSpPr>
          <p:nvPr/>
        </p:nvSpPr>
        <p:spPr bwMode="auto">
          <a:xfrm>
            <a:off x="1691680" y="3878461"/>
            <a:ext cx="6132512" cy="22868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rPr>
              <a:t>Having chosen your word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4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4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rPr>
              <a:t>Slowly and gently taste the word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rPr>
              <a:t>Savour the  word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rPr>
              <a:t>Respond to the word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6444208" y="6309320"/>
            <a:ext cx="2304256" cy="338554"/>
          </a:xfrm>
          <a:prstGeom prst="rect">
            <a:avLst/>
          </a:prstGeom>
          <a:noFill/>
        </p:spPr>
        <p:txBody>
          <a:bodyPr wrap="square" rtlCol="0">
            <a:spAutoFit/>
          </a:bodyPr>
          <a:lstStyle/>
          <a:p>
            <a:r>
              <a:rPr lang="en-AU" sz="1600" dirty="0" smtClean="0"/>
              <a:t>(Move on when ready.)</a:t>
            </a:r>
            <a:endParaRPr lang="en-AU" sz="1600" dirty="0"/>
          </a:p>
        </p:txBody>
      </p:sp>
    </p:spTree>
    <p:extLst>
      <p:ext uri="{BB962C8B-B14F-4D97-AF65-F5344CB8AC3E}">
        <p14:creationId xmlns:p14="http://schemas.microsoft.com/office/powerpoint/2010/main" val="309628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07504" y="2420888"/>
            <a:ext cx="5400600" cy="4358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1" i="0" u="none" strike="noStrike" cap="none" normalizeH="0" baseline="0" dirty="0" smtClean="0">
                <a:ln>
                  <a:noFill/>
                </a:ln>
                <a:solidFill>
                  <a:srgbClr val="000000"/>
                </a:solidFill>
                <a:effectLst/>
                <a:latin typeface="Lucida Calligraphy" pitchFamily="66" charset="0"/>
                <a:cs typeface="Arial" pitchFamily="34" charset="0"/>
              </a:rPr>
              <a:t>Transformation via the word</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Love’s Needle Work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As we surrender to  the stillness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and to the Trust that  waits attentively within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the old pattern of our lives is changed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as each thread of fear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is unpicked with care by Hand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replaced with deft artistry by threads of Love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 and our new pattern of Life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b="0" i="0" u="none" strike="noStrike" cap="none" normalizeH="0" baseline="0" dirty="0" smtClean="0">
                <a:ln>
                  <a:noFill/>
                </a:ln>
                <a:solidFill>
                  <a:srgbClr val="000000"/>
                </a:solidFill>
                <a:effectLst/>
                <a:latin typeface="Lucida Calligraphy" pitchFamily="66" charset="0"/>
                <a:cs typeface="Arial" pitchFamily="34" charset="0"/>
              </a:rPr>
              <a:t>begins to appear.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200" b="0" i="0"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r>
              <a:rPr kumimoji="0" lang="en-AU" altLang="en-US" sz="1000" b="0" i="0" u="none" strike="noStrike" cap="none" normalizeH="0" baseline="0" dirty="0" smtClean="0">
                <a:ln>
                  <a:noFill/>
                </a:ln>
                <a:solidFill>
                  <a:srgbClr val="000000"/>
                </a:solidFill>
                <a:effectLst/>
                <a:latin typeface="Lucida Calligraphy" pitchFamily="66" charset="0"/>
                <a:cs typeface="Arial" pitchFamily="34" charset="0"/>
              </a:rPr>
              <a:t>Noel Davis from “campfire of the Heart”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36" t="11778" r="2863" b="21983"/>
          <a:stretch>
            <a:fillRect/>
          </a:stretch>
        </p:blipFill>
        <p:spPr bwMode="auto">
          <a:xfrm>
            <a:off x="5076056" y="93772"/>
            <a:ext cx="3771900" cy="4133850"/>
          </a:xfrm>
          <a:prstGeom prst="rect">
            <a:avLst/>
          </a:prstGeom>
          <a:noFill/>
          <a:ln>
            <a:noFill/>
          </a:ln>
          <a:effectLst>
            <a:outerShdw dist="35921" dir="2700000" algn="ctr" rotWithShape="0">
              <a:srgbClr val="EEECE1"/>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Box 4"/>
          <p:cNvSpPr txBox="1"/>
          <p:nvPr/>
        </p:nvSpPr>
        <p:spPr>
          <a:xfrm>
            <a:off x="6444208" y="6309320"/>
            <a:ext cx="2160240" cy="338554"/>
          </a:xfrm>
          <a:prstGeom prst="rect">
            <a:avLst/>
          </a:prstGeom>
          <a:noFill/>
        </p:spPr>
        <p:txBody>
          <a:bodyPr wrap="square" rtlCol="0">
            <a:spAutoFit/>
          </a:bodyPr>
          <a:lstStyle/>
          <a:p>
            <a:r>
              <a:rPr lang="en-AU" sz="1600" dirty="0" smtClean="0"/>
              <a:t>(Move on when ready.)</a:t>
            </a:r>
            <a:endParaRPr lang="en-AU" sz="1600" dirty="0"/>
          </a:p>
        </p:txBody>
      </p:sp>
    </p:spTree>
    <p:extLst>
      <p:ext uri="{BB962C8B-B14F-4D97-AF65-F5344CB8AC3E}">
        <p14:creationId xmlns:p14="http://schemas.microsoft.com/office/powerpoint/2010/main" val="34375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ause leafy mandala for pentecost refl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2946" y="1504620"/>
            <a:ext cx="3309214" cy="32783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TextBox 4"/>
          <p:cNvSpPr txBox="1"/>
          <p:nvPr/>
        </p:nvSpPr>
        <p:spPr>
          <a:xfrm>
            <a:off x="6444208" y="6309320"/>
            <a:ext cx="2520280" cy="369332"/>
          </a:xfrm>
          <a:prstGeom prst="rect">
            <a:avLst/>
          </a:prstGeom>
          <a:noFill/>
        </p:spPr>
        <p:txBody>
          <a:bodyPr wrap="square" rtlCol="0">
            <a:spAutoFit/>
          </a:bodyPr>
          <a:lstStyle/>
          <a:p>
            <a:r>
              <a:rPr lang="en-AU" i="1" dirty="0" smtClean="0"/>
              <a:t>(Move on when ready.)</a:t>
            </a:r>
            <a:endParaRPr lang="en-AU" i="1" dirty="0"/>
          </a:p>
        </p:txBody>
      </p:sp>
      <p:sp>
        <p:nvSpPr>
          <p:cNvPr id="6" name="Text Box 4"/>
          <p:cNvSpPr txBox="1">
            <a:spLocks noChangeArrowheads="1"/>
          </p:cNvSpPr>
          <p:nvPr/>
        </p:nvSpPr>
        <p:spPr bwMode="auto">
          <a:xfrm>
            <a:off x="376430" y="422024"/>
            <a:ext cx="2971434" cy="486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Pause here</a:t>
            </a:r>
          </a:p>
        </p:txBody>
      </p:sp>
      <p:sp>
        <p:nvSpPr>
          <p:cNvPr id="7" name="Text Box 4"/>
          <p:cNvSpPr txBox="1">
            <a:spLocks noChangeArrowheads="1"/>
          </p:cNvSpPr>
          <p:nvPr/>
        </p:nvSpPr>
        <p:spPr bwMode="auto">
          <a:xfrm>
            <a:off x="4563370" y="5186087"/>
            <a:ext cx="4482244" cy="489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Savour  </a:t>
            </a:r>
            <a:r>
              <a:rPr lang="en-AU" altLang="en-US" i="1" dirty="0" smtClean="0">
                <a:solidFill>
                  <a:srgbClr val="000000"/>
                </a:solidFill>
                <a:latin typeface="Lucida Calligraphy" pitchFamily="66" charset="0"/>
                <a:cs typeface="Arial" pitchFamily="34" charset="0"/>
              </a:rPr>
              <a:t>t</a:t>
            </a: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he experience of this day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par>
                          <p:cTn id="8" fill="hold">
                            <p:stCondLst>
                              <p:cond delay="6500"/>
                            </p:stCondLst>
                            <p:childTnLst>
                              <p:par>
                                <p:cTn id="9" presetID="10"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3000"/>
                                        <p:tgtEl>
                                          <p:spTgt spid="6"/>
                                        </p:tgtEl>
                                      </p:cBhvr>
                                    </p:animEffect>
                                  </p:childTnLst>
                                </p:cTn>
                              </p:par>
                            </p:childTnLst>
                          </p:cTn>
                        </p:par>
                        <p:par>
                          <p:cTn id="12" fill="hold">
                            <p:stCondLst>
                              <p:cond delay="10500"/>
                            </p:stCondLst>
                            <p:childTnLst>
                              <p:par>
                                <p:cTn id="13" presetID="10" presetClass="entr" presetSubtype="0" fill="hold" grpId="0"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par>
                          <p:cTn id="16" fill="hold">
                            <p:stCondLst>
                              <p:cond delay="14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00"/>
          <a:stretch>
            <a:fillRect/>
          </a:stretch>
        </p:blipFill>
        <p:spPr bwMode="auto">
          <a:xfrm>
            <a:off x="3059832" y="306561"/>
            <a:ext cx="2992958" cy="3310998"/>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p:cNvSpPr txBox="1">
            <a:spLocks noChangeArrowheads="1"/>
          </p:cNvSpPr>
          <p:nvPr/>
        </p:nvSpPr>
        <p:spPr bwMode="auto">
          <a:xfrm>
            <a:off x="1361356" y="4005064"/>
            <a:ext cx="648071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000" b="0" i="0" u="none" strike="noStrike" cap="none" normalizeH="0" baseline="0" dirty="0" smtClean="0">
              <a:ln>
                <a:noFill/>
              </a:ln>
              <a:solidFill>
                <a:srgbClr val="000000"/>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ts val="1200"/>
              </a:spcAft>
              <a:buClrTx/>
              <a:buSzTx/>
              <a:buFontTx/>
              <a:buNone/>
              <a:tabLst/>
            </a:pPr>
            <a:r>
              <a:rPr kumimoji="0" lang="en-AU" altLang="en-US" sz="3600" b="1" i="1" u="none" strike="noStrike" cap="none" normalizeH="0" baseline="0" dirty="0" smtClean="0">
                <a:ln>
                  <a:noFill/>
                </a:ln>
                <a:solidFill>
                  <a:srgbClr val="000000"/>
                </a:solidFill>
                <a:effectLst/>
                <a:latin typeface="Lucida Calligraphy" pitchFamily="66" charset="0"/>
                <a:cs typeface="Arial" pitchFamily="34" charset="0"/>
              </a:rPr>
              <a:t>BE STILL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2000" b="1" i="1" u="none" strike="noStrike" cap="none" normalizeH="0" baseline="0" dirty="0" smtClean="0">
              <a:ln>
                <a:noFill/>
              </a:ln>
              <a:solidFill>
                <a:srgbClr val="000000"/>
              </a:solidFill>
              <a:effectLst/>
              <a:latin typeface="Lucida Calligraphy" pitchFamily="66" charset="0"/>
              <a:cs typeface="Arial" pitchFamily="34" charset="0"/>
            </a:endParaRPr>
          </a:p>
        </p:txBody>
      </p:sp>
      <p:sp>
        <p:nvSpPr>
          <p:cNvPr id="5" name="TextBox 4"/>
          <p:cNvSpPr txBox="1"/>
          <p:nvPr/>
        </p:nvSpPr>
        <p:spPr>
          <a:xfrm>
            <a:off x="7020272" y="6457939"/>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53338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3000"/>
                                        <p:tgtEl>
                                          <p:spTgt spid="12290"/>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2564904"/>
            <a:ext cx="6408712" cy="1938992"/>
          </a:xfrm>
          <a:prstGeom prst="rect">
            <a:avLst/>
          </a:prstGeom>
          <a:noFill/>
        </p:spPr>
        <p:txBody>
          <a:bodyPr wrap="square" rtlCol="0">
            <a:spAutoFit/>
          </a:bodyPr>
          <a:lstStyle/>
          <a:p>
            <a:pPr algn="ctr"/>
            <a:r>
              <a:rPr lang="en-AU" sz="3000" dirty="0" smtClean="0">
                <a:latin typeface="Lucida Calligraphy" panose="03010101010101010101" pitchFamily="66" charset="0"/>
              </a:rPr>
              <a:t>End of Day </a:t>
            </a:r>
            <a:r>
              <a:rPr lang="en-AU" sz="3000" dirty="0">
                <a:latin typeface="Lucida Calligraphy" panose="03010101010101010101" pitchFamily="66" charset="0"/>
              </a:rPr>
              <a:t>O</a:t>
            </a:r>
            <a:r>
              <a:rPr lang="en-AU" sz="3000" dirty="0" smtClean="0">
                <a:latin typeface="Lucida Calligraphy" panose="03010101010101010101" pitchFamily="66" charset="0"/>
              </a:rPr>
              <a:t>ne.</a:t>
            </a:r>
          </a:p>
          <a:p>
            <a:pPr algn="ctr"/>
            <a:endParaRPr lang="en-AU" sz="3000" dirty="0" smtClean="0">
              <a:latin typeface="Lucida Calligraphy" panose="03010101010101010101" pitchFamily="66" charset="0"/>
            </a:endParaRPr>
          </a:p>
          <a:p>
            <a:pPr algn="ctr"/>
            <a:r>
              <a:rPr lang="en-AU" sz="3000" dirty="0" smtClean="0">
                <a:latin typeface="Lucida Calligraphy" panose="03010101010101010101" pitchFamily="66" charset="0"/>
              </a:rPr>
              <a:t>We look forward to praying Day Two with you.</a:t>
            </a:r>
            <a:endParaRPr lang="en-AU" sz="3000" dirty="0">
              <a:latin typeface="Lucida Calligraphy" panose="030101010101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n  awakened by lo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7" t="-8396"/>
          <a:stretch/>
        </p:blipFill>
        <p:spPr bwMode="auto">
          <a:xfrm>
            <a:off x="2683933" y="260648"/>
            <a:ext cx="3760276" cy="3671678"/>
          </a:xfrm>
          <a:prstGeom prst="ellipse">
            <a:avLst/>
          </a:prstGeom>
          <a:solidFill>
            <a:srgbClr val="333333"/>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5" name="TextBox 4"/>
          <p:cNvSpPr txBox="1"/>
          <p:nvPr/>
        </p:nvSpPr>
        <p:spPr>
          <a:xfrm>
            <a:off x="2158028" y="4509120"/>
            <a:ext cx="4968552" cy="1246495"/>
          </a:xfrm>
          <a:prstGeom prst="rect">
            <a:avLst/>
          </a:prstGeom>
          <a:noFill/>
        </p:spPr>
        <p:txBody>
          <a:bodyPr wrap="square" rtlCol="0">
            <a:spAutoFit/>
          </a:bodyPr>
          <a:lstStyle/>
          <a:p>
            <a:pPr algn="ctr"/>
            <a:r>
              <a:rPr lang="en-AU" sz="2500" b="1" i="1" dirty="0">
                <a:latin typeface="Lucida Calligraphy" panose="03010101010101010101" pitchFamily="66" charset="0"/>
              </a:rPr>
              <a:t>Welcome</a:t>
            </a:r>
            <a:endParaRPr lang="en-AU" sz="2500" dirty="0">
              <a:latin typeface="Lucida Calligraphy" panose="03010101010101010101" pitchFamily="66" charset="0"/>
            </a:endParaRPr>
          </a:p>
          <a:p>
            <a:pPr algn="ctr"/>
            <a:r>
              <a:rPr lang="en-AU" sz="2500" b="1" i="1" dirty="0">
                <a:latin typeface="Lucida Calligraphy" panose="03010101010101010101" pitchFamily="66" charset="0"/>
              </a:rPr>
              <a:t>To </a:t>
            </a:r>
            <a:endParaRPr lang="en-AU" sz="2500" dirty="0">
              <a:latin typeface="Lucida Calligraphy" panose="03010101010101010101" pitchFamily="66" charset="0"/>
            </a:endParaRPr>
          </a:p>
          <a:p>
            <a:pPr algn="ctr"/>
            <a:r>
              <a:rPr lang="en-AU" sz="2500" b="1" i="1" dirty="0">
                <a:latin typeface="Lucida Calligraphy" panose="03010101010101010101" pitchFamily="66" charset="0"/>
              </a:rPr>
              <a:t>Day </a:t>
            </a:r>
            <a:r>
              <a:rPr lang="en-AU" sz="2500" b="1" i="1" dirty="0" smtClean="0">
                <a:latin typeface="Lucida Calligraphy" panose="03010101010101010101" pitchFamily="66" charset="0"/>
              </a:rPr>
              <a:t>One</a:t>
            </a:r>
            <a:endParaRPr lang="en-AU" sz="2500" dirty="0">
              <a:latin typeface="Lucida Calligraphy" panose="03010101010101010101" pitchFamily="66" charset="0"/>
            </a:endParaRPr>
          </a:p>
        </p:txBody>
      </p:sp>
      <p:sp>
        <p:nvSpPr>
          <p:cNvPr id="6" name="TextBox 5"/>
          <p:cNvSpPr txBox="1"/>
          <p:nvPr/>
        </p:nvSpPr>
        <p:spPr>
          <a:xfrm>
            <a:off x="6660232" y="6444044"/>
            <a:ext cx="2448271"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40945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9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n  awakened by lov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7" t="-8396"/>
          <a:stretch/>
        </p:blipFill>
        <p:spPr bwMode="auto">
          <a:xfrm>
            <a:off x="2683933" y="260648"/>
            <a:ext cx="3760276" cy="3671678"/>
          </a:xfrm>
          <a:prstGeom prst="ellipse">
            <a:avLst/>
          </a:prstGeom>
          <a:solidFill>
            <a:srgbClr val="333333"/>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p:spPr>
      </p:pic>
      <p:sp>
        <p:nvSpPr>
          <p:cNvPr id="5" name="TextBox 4"/>
          <p:cNvSpPr txBox="1"/>
          <p:nvPr/>
        </p:nvSpPr>
        <p:spPr>
          <a:xfrm>
            <a:off x="2079795" y="4365104"/>
            <a:ext cx="4968552" cy="1246495"/>
          </a:xfrm>
          <a:prstGeom prst="rect">
            <a:avLst/>
          </a:prstGeom>
          <a:noFill/>
        </p:spPr>
        <p:txBody>
          <a:bodyPr wrap="square" rtlCol="0">
            <a:spAutoFit/>
          </a:bodyPr>
          <a:lstStyle/>
          <a:p>
            <a:pPr algn="ctr"/>
            <a:r>
              <a:rPr lang="en-AU" sz="2500" b="1" i="1" dirty="0" smtClean="0">
                <a:latin typeface="Lucida Calligraphy" panose="03010101010101010101" pitchFamily="66" charset="0"/>
              </a:rPr>
              <a:t>A time of </a:t>
            </a:r>
            <a:endParaRPr lang="en-AU" sz="2500" dirty="0">
              <a:latin typeface="Lucida Calligraphy" panose="03010101010101010101" pitchFamily="66" charset="0"/>
            </a:endParaRPr>
          </a:p>
          <a:p>
            <a:pPr algn="ctr"/>
            <a:r>
              <a:rPr lang="en-AU" sz="2500" b="1" i="1" dirty="0">
                <a:latin typeface="Lucida Calligraphy" panose="03010101010101010101" pitchFamily="66" charset="0"/>
              </a:rPr>
              <a:t>Being awakened </a:t>
            </a:r>
            <a:r>
              <a:rPr lang="en-AU" sz="2500" dirty="0">
                <a:latin typeface="Lucida Calligraphy" panose="03010101010101010101" pitchFamily="66" charset="0"/>
              </a:rPr>
              <a:t> </a:t>
            </a:r>
            <a:r>
              <a:rPr lang="en-AU" sz="2500" b="1" i="1" dirty="0">
                <a:latin typeface="Lucida Calligraphy" panose="03010101010101010101" pitchFamily="66" charset="0"/>
              </a:rPr>
              <a:t>by </a:t>
            </a:r>
            <a:endParaRPr lang="en-AU" sz="2500" dirty="0">
              <a:latin typeface="Lucida Calligraphy" panose="03010101010101010101" pitchFamily="66" charset="0"/>
            </a:endParaRPr>
          </a:p>
          <a:p>
            <a:pPr algn="ctr"/>
            <a:r>
              <a:rPr lang="en-AU" sz="2500" b="1" i="1" dirty="0">
                <a:latin typeface="Lucida Calligraphy" panose="03010101010101010101" pitchFamily="66" charset="0"/>
              </a:rPr>
              <a:t>The Spirit of LOVE</a:t>
            </a:r>
            <a:r>
              <a:rPr lang="en-AU" sz="2500" dirty="0">
                <a:latin typeface="Lucida Calligraphy" panose="03010101010101010101" pitchFamily="66" charset="0"/>
              </a:rPr>
              <a:t> </a:t>
            </a:r>
          </a:p>
        </p:txBody>
      </p:sp>
      <p:sp>
        <p:nvSpPr>
          <p:cNvPr id="6" name="TextBox 5"/>
          <p:cNvSpPr txBox="1"/>
          <p:nvPr/>
        </p:nvSpPr>
        <p:spPr>
          <a:xfrm>
            <a:off x="6660232" y="6444044"/>
            <a:ext cx="2448271"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59021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0"/>
                                        <p:tgtEl>
                                          <p:spTgt spid="4"/>
                                        </p:tgtEl>
                                      </p:cBhvr>
                                    </p:animEffect>
                                  </p:childTnLst>
                                </p:cTn>
                              </p:par>
                            </p:childTnLst>
                          </p:cTn>
                        </p:par>
                        <p:par>
                          <p:cTn id="8" fill="hold">
                            <p:stCondLst>
                              <p:cond delay="50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9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00"/>
          <a:stretch>
            <a:fillRect/>
          </a:stretch>
        </p:blipFill>
        <p:spPr bwMode="auto">
          <a:xfrm>
            <a:off x="3059832" y="306561"/>
            <a:ext cx="2992958" cy="3310998"/>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p:cNvSpPr txBox="1">
            <a:spLocks noChangeArrowheads="1"/>
          </p:cNvSpPr>
          <p:nvPr/>
        </p:nvSpPr>
        <p:spPr bwMode="auto">
          <a:xfrm>
            <a:off x="1331640" y="3717032"/>
            <a:ext cx="6480719"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000" b="0" i="0" u="none" strike="noStrike" cap="none" normalizeH="0" baseline="0" dirty="0" smtClean="0">
              <a:ln>
                <a:noFill/>
              </a:ln>
              <a:solidFill>
                <a:srgbClr val="000000"/>
              </a:solidFill>
              <a:effectLst/>
              <a:latin typeface="Calibri" pitchFamily="34" charset="0"/>
              <a:cs typeface="Arial" pitchFamily="34" charset="0"/>
            </a:endParaRPr>
          </a:p>
          <a:p>
            <a:pPr marL="0" marR="0" lvl="0" indent="0" algn="ctr" defTabSz="914400" rtl="0" eaLnBrk="1" fontAlgn="base" latinLnBrk="0" hangingPunct="1">
              <a:lnSpc>
                <a:spcPct val="100000"/>
              </a:lnSpc>
              <a:spcBef>
                <a:spcPct val="0"/>
              </a:spcBef>
              <a:spcAft>
                <a:spcPts val="1200"/>
              </a:spcAft>
              <a:buClrTx/>
              <a:buSzTx/>
              <a:buFontTx/>
              <a:buNone/>
              <a:tabLst/>
            </a:pPr>
            <a:r>
              <a:rPr kumimoji="0" lang="en-AU" altLang="en-US" sz="3600" b="1" i="1" u="none" strike="noStrike" cap="none" normalizeH="0" baseline="0" dirty="0" smtClean="0">
                <a:ln>
                  <a:noFill/>
                </a:ln>
                <a:solidFill>
                  <a:srgbClr val="000000"/>
                </a:solidFill>
                <a:effectLst/>
                <a:latin typeface="Lucida Calligraphy" pitchFamily="66" charset="0"/>
                <a:cs typeface="Arial" pitchFamily="34" charset="0"/>
              </a:rPr>
              <a:t>BE STILL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20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ts val="1200"/>
              </a:spcAft>
              <a:buClrTx/>
              <a:buSzTx/>
              <a:buFontTx/>
              <a:buNone/>
              <a:tabLst/>
            </a:pPr>
            <a:r>
              <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rPr>
              <a:t>Sit in the stillness and breath deeply.</a:t>
            </a:r>
          </a:p>
          <a:p>
            <a:pPr marL="0" marR="0" lvl="0" indent="0" algn="ctr" defTabSz="914400" rtl="0" eaLnBrk="1" fontAlgn="base" latinLnBrk="0" hangingPunct="1">
              <a:lnSpc>
                <a:spcPct val="100000"/>
              </a:lnSpc>
              <a:spcBef>
                <a:spcPct val="0"/>
              </a:spcBef>
              <a:spcAft>
                <a:spcPts val="1200"/>
              </a:spcAft>
              <a:buClrTx/>
              <a:buSzTx/>
              <a:buFontTx/>
              <a:buNone/>
              <a:tabLst/>
            </a:pPr>
            <a:r>
              <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rPr>
              <a:t>Listen to your own breath coming into your own body </a:t>
            </a:r>
          </a:p>
          <a:p>
            <a:pPr marL="0" marR="0" lvl="0" indent="0" algn="ctr" defTabSz="914400" rtl="0" eaLnBrk="1" fontAlgn="base" latinLnBrk="0" hangingPunct="1">
              <a:lnSpc>
                <a:spcPct val="100000"/>
              </a:lnSpc>
              <a:spcBef>
                <a:spcPct val="0"/>
              </a:spcBef>
              <a:spcAft>
                <a:spcPts val="1200"/>
              </a:spcAft>
              <a:buClrTx/>
              <a:buSzTx/>
              <a:buFontTx/>
              <a:buNone/>
              <a:tabLst/>
            </a:pPr>
            <a:r>
              <a:rPr lang="en-AU" altLang="en-US" sz="1600" dirty="0" smtClean="0">
                <a:solidFill>
                  <a:srgbClr val="000000"/>
                </a:solidFill>
                <a:latin typeface="Lucida Calligraphy" pitchFamily="66" charset="0"/>
                <a:cs typeface="Arial" pitchFamily="34" charset="0"/>
              </a:rPr>
              <a:t>and leaving your own body </a:t>
            </a:r>
            <a:endParaRPr kumimoji="0" lang="en-AU" altLang="en-US" sz="1600" b="0" i="0" u="none" strike="noStrike" cap="none" normalizeH="0" baseline="0" dirty="0" smtClean="0">
              <a:ln>
                <a:noFill/>
              </a:ln>
              <a:solidFill>
                <a:srgbClr val="000000"/>
              </a:solidFill>
              <a:effectLst/>
              <a:latin typeface="Lucida Calligraphy" pitchFamily="66" charset="0"/>
              <a:cs typeface="Arial" pitchFamily="34" charset="0"/>
            </a:endParaRPr>
          </a:p>
        </p:txBody>
      </p:sp>
      <p:sp>
        <p:nvSpPr>
          <p:cNvPr id="5" name="TextBox 4"/>
          <p:cNvSpPr txBox="1"/>
          <p:nvPr/>
        </p:nvSpPr>
        <p:spPr>
          <a:xfrm>
            <a:off x="7020272" y="6457939"/>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411724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3000"/>
                                        <p:tgtEl>
                                          <p:spTgt spid="12290"/>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00"/>
          <a:stretch>
            <a:fillRect/>
          </a:stretch>
        </p:blipFill>
        <p:spPr bwMode="auto">
          <a:xfrm>
            <a:off x="3059832" y="306561"/>
            <a:ext cx="2992958" cy="3310998"/>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p:cNvSpPr txBox="1">
            <a:spLocks noChangeArrowheads="1"/>
          </p:cNvSpPr>
          <p:nvPr/>
        </p:nvSpPr>
        <p:spPr bwMode="auto">
          <a:xfrm>
            <a:off x="1331640" y="3717032"/>
            <a:ext cx="6480719" cy="26642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000" b="0" i="0" u="none" strike="noStrike" cap="none" normalizeH="0" baseline="0" dirty="0" smtClean="0">
              <a:ln>
                <a:noFill/>
              </a:ln>
              <a:solidFill>
                <a:srgbClr val="000000"/>
              </a:solidFill>
              <a:effectLst/>
              <a:latin typeface="Calibri" pitchFamily="34" charset="0"/>
              <a:cs typeface="Arial" pitchFamily="34" charset="0"/>
            </a:endParaRP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Welcome the One</a:t>
            </a: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who brings life and hope</a:t>
            </a: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into </a:t>
            </a: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the whole</a:t>
            </a: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of </a:t>
            </a:r>
          </a:p>
          <a:p>
            <a:pPr lvl="0" algn="ctr" fontAlgn="base">
              <a:spcBef>
                <a:spcPct val="0"/>
              </a:spcBef>
              <a:spcAft>
                <a:spcPct val="0"/>
              </a:spcAft>
            </a:pPr>
            <a:r>
              <a:rPr lang="en-AU" altLang="en-US" sz="2500" b="1" i="1" dirty="0">
                <a:solidFill>
                  <a:srgbClr val="000000"/>
                </a:solidFill>
                <a:latin typeface="Lucida Calligraphy" pitchFamily="66" charset="0"/>
                <a:cs typeface="Arial" pitchFamily="34" charset="0"/>
              </a:rPr>
              <a:t>CREATION.</a:t>
            </a:r>
            <a:endParaRPr lang="en-US" altLang="en-US" sz="2500" dirty="0">
              <a:latin typeface="Arial" pitchFamily="34" charset="0"/>
              <a:cs typeface="Arial" pitchFamily="34" charset="0"/>
            </a:endParaRPr>
          </a:p>
        </p:txBody>
      </p:sp>
      <p:sp>
        <p:nvSpPr>
          <p:cNvPr id="5" name="TextBox 4"/>
          <p:cNvSpPr txBox="1"/>
          <p:nvPr/>
        </p:nvSpPr>
        <p:spPr>
          <a:xfrm>
            <a:off x="7020272" y="6457939"/>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95372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3000"/>
                                        <p:tgtEl>
                                          <p:spTgt spid="12290"/>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00"/>
          <a:stretch>
            <a:fillRect/>
          </a:stretch>
        </p:blipFill>
        <p:spPr bwMode="auto">
          <a:xfrm>
            <a:off x="3059832" y="306561"/>
            <a:ext cx="2992958" cy="3310998"/>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p:cNvSpPr txBox="1">
            <a:spLocks noChangeArrowheads="1"/>
          </p:cNvSpPr>
          <p:nvPr/>
        </p:nvSpPr>
        <p:spPr bwMode="auto">
          <a:xfrm>
            <a:off x="1331640" y="3717032"/>
            <a:ext cx="6480719" cy="280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000" b="0" i="0" u="none" strike="noStrike" cap="none" normalizeH="0" baseline="0" dirty="0" smtClean="0">
              <a:ln>
                <a:noFill/>
              </a:ln>
              <a:solidFill>
                <a:srgbClr val="000000"/>
              </a:solidFill>
              <a:effectLst/>
              <a:latin typeface="Calibri" pitchFamily="34" charset="0"/>
              <a:cs typeface="Arial" pitchFamily="34" charset="0"/>
            </a:endParaRP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Welcome the Spirit</a:t>
            </a:r>
          </a:p>
          <a:p>
            <a:pPr lvl="0" algn="ctr" fontAlgn="base">
              <a:spcBef>
                <a:spcPct val="0"/>
              </a:spcBef>
              <a:spcAft>
                <a:spcPct val="0"/>
              </a:spcAft>
            </a:pPr>
            <a:endParaRPr lang="en-AU" altLang="en-US" sz="1050" b="1" i="1" dirty="0">
              <a:solidFill>
                <a:srgbClr val="000000"/>
              </a:solidFill>
              <a:latin typeface="Lucida Calligraphy" pitchFamily="66" charset="0"/>
              <a:cs typeface="Arial" pitchFamily="34" charset="0"/>
            </a:endParaRP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“Come Spirit of God</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come again and again</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to renew us.”</a:t>
            </a:r>
          </a:p>
          <a:p>
            <a:pPr lvl="0" algn="ctr" fontAlgn="base">
              <a:spcBef>
                <a:spcPct val="0"/>
              </a:spcBef>
              <a:spcAft>
                <a:spcPct val="0"/>
              </a:spcAft>
            </a:pPr>
            <a:endParaRPr lang="en-AU" altLang="en-US" sz="2800" b="1" i="1" dirty="0">
              <a:solidFill>
                <a:srgbClr val="000000"/>
              </a:solidFill>
              <a:latin typeface="Lucida Calligraphy" pitchFamily="66" charset="0"/>
              <a:cs typeface="Arial" pitchFamily="34" charset="0"/>
            </a:endParaRPr>
          </a:p>
          <a:p>
            <a:pPr lvl="0" algn="ctr" fontAlgn="base">
              <a:spcBef>
                <a:spcPct val="0"/>
              </a:spcBef>
              <a:spcAft>
                <a:spcPct val="0"/>
              </a:spcAft>
            </a:pPr>
            <a:r>
              <a:rPr lang="en-AU" altLang="en-US" sz="1600" dirty="0">
                <a:solidFill>
                  <a:srgbClr val="000000"/>
                </a:solidFill>
                <a:latin typeface="Lucida Calligraphy" pitchFamily="66" charset="0"/>
                <a:cs typeface="Arial" pitchFamily="34" charset="0"/>
              </a:rPr>
              <a:t>(let this prayer echo in your heart.)</a:t>
            </a:r>
          </a:p>
        </p:txBody>
      </p:sp>
      <p:sp>
        <p:nvSpPr>
          <p:cNvPr id="5" name="TextBox 4"/>
          <p:cNvSpPr txBox="1"/>
          <p:nvPr/>
        </p:nvSpPr>
        <p:spPr>
          <a:xfrm>
            <a:off x="7020272" y="6457939"/>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45933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3000"/>
                                        <p:tgtEl>
                                          <p:spTgt spid="12290"/>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2600"/>
          <a:stretch>
            <a:fillRect/>
          </a:stretch>
        </p:blipFill>
        <p:spPr bwMode="auto">
          <a:xfrm>
            <a:off x="3059832" y="306561"/>
            <a:ext cx="2992958" cy="3310998"/>
          </a:xfrm>
          <a:prstGeom prst="rect">
            <a:avLst/>
          </a:prstGeom>
          <a:noFill/>
          <a:ln>
            <a:noFill/>
          </a:ln>
          <a:effectLst>
            <a:outerShdw dist="35921" dir="2700000" algn="ctr" rotWithShape="0">
              <a:srgbClr val="EEECE1"/>
            </a:outerShdw>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2" name="Text Box 3"/>
          <p:cNvSpPr txBox="1">
            <a:spLocks noChangeArrowheads="1"/>
          </p:cNvSpPr>
          <p:nvPr/>
        </p:nvSpPr>
        <p:spPr bwMode="auto">
          <a:xfrm>
            <a:off x="1331640" y="3717031"/>
            <a:ext cx="6480719" cy="3079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AU" altLang="en-US" sz="1000" b="0" i="0" u="none" strike="noStrike" cap="none" normalizeH="0" baseline="0" dirty="0" smtClean="0">
              <a:ln>
                <a:noFill/>
              </a:ln>
              <a:solidFill>
                <a:srgbClr val="000000"/>
              </a:solidFill>
              <a:effectLst/>
              <a:latin typeface="Calibri" pitchFamily="34" charset="0"/>
              <a:cs typeface="Arial" pitchFamily="34" charset="0"/>
            </a:endParaRP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O breathe on me</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breath of God,</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till I am wholly Thine;</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until this earthly part of me</a:t>
            </a:r>
          </a:p>
          <a:p>
            <a:pPr lvl="0" algn="ctr" fontAlgn="base">
              <a:spcBef>
                <a:spcPct val="0"/>
              </a:spcBef>
              <a:spcAft>
                <a:spcPct val="0"/>
              </a:spcAft>
            </a:pPr>
            <a:r>
              <a:rPr lang="en-AU" altLang="en-US" sz="2800" b="1" i="1" dirty="0">
                <a:solidFill>
                  <a:srgbClr val="000000"/>
                </a:solidFill>
                <a:latin typeface="Lucida Calligraphy" pitchFamily="66" charset="0"/>
                <a:cs typeface="Arial" pitchFamily="34" charset="0"/>
              </a:rPr>
              <a:t>glows with Thy fire divine.</a:t>
            </a:r>
          </a:p>
          <a:p>
            <a:pPr lvl="0" algn="ctr" fontAlgn="base">
              <a:spcBef>
                <a:spcPct val="0"/>
              </a:spcBef>
              <a:spcAft>
                <a:spcPct val="0"/>
              </a:spcAft>
            </a:pPr>
            <a:endParaRPr lang="en-AU" altLang="en-US" sz="2800" b="1" i="1" dirty="0">
              <a:solidFill>
                <a:srgbClr val="000000"/>
              </a:solidFill>
              <a:latin typeface="Lucida Calligraphy" pitchFamily="66" charset="0"/>
              <a:cs typeface="Arial" pitchFamily="34" charset="0"/>
            </a:endParaRPr>
          </a:p>
          <a:p>
            <a:pPr lvl="0" algn="ctr" fontAlgn="base">
              <a:spcBef>
                <a:spcPct val="0"/>
              </a:spcBef>
              <a:spcAft>
                <a:spcPct val="0"/>
              </a:spcAft>
            </a:pPr>
            <a:r>
              <a:rPr lang="en-AU" altLang="en-US" sz="1600" dirty="0">
                <a:solidFill>
                  <a:srgbClr val="000000"/>
                </a:solidFill>
                <a:latin typeface="Lucida Calligraphy" pitchFamily="66" charset="0"/>
                <a:cs typeface="Arial" pitchFamily="34" charset="0"/>
              </a:rPr>
              <a:t>(let this prayer echo in your heart.)</a:t>
            </a:r>
          </a:p>
        </p:txBody>
      </p:sp>
      <p:sp>
        <p:nvSpPr>
          <p:cNvPr id="5" name="TextBox 4"/>
          <p:cNvSpPr txBox="1"/>
          <p:nvPr/>
        </p:nvSpPr>
        <p:spPr>
          <a:xfrm>
            <a:off x="7020272" y="6457939"/>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88382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300"/>
                                        <p:tgtEl>
                                          <p:spTgt spid="12290"/>
                                        </p:tgtEl>
                                      </p:cBhvr>
                                    </p:animEffect>
                                  </p:childTnLst>
                                </p:cTn>
                              </p:par>
                            </p:childTnLst>
                          </p:cTn>
                        </p:par>
                        <p:par>
                          <p:cTn id="8" fill="hold">
                            <p:stCondLst>
                              <p:cond delay="2300"/>
                            </p:stCondLst>
                            <p:childTnLst>
                              <p:par>
                                <p:cTn id="9" presetID="10"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p:stCondLst>
                              <p:cond delay="63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ause leafy mandala for pentecost refle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2946" y="1504620"/>
            <a:ext cx="3309214" cy="327831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3" name="Text Box 4"/>
          <p:cNvSpPr txBox="1">
            <a:spLocks noChangeArrowheads="1"/>
          </p:cNvSpPr>
          <p:nvPr/>
        </p:nvSpPr>
        <p:spPr bwMode="auto">
          <a:xfrm>
            <a:off x="539552" y="420708"/>
            <a:ext cx="3184050" cy="1772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Invitation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AU" altLang="en-US" i="1" dirty="0">
                <a:solidFill>
                  <a:srgbClr val="000000"/>
                </a:solidFill>
                <a:latin typeface="Lucida Calligraphy" pitchFamily="66" charset="0"/>
                <a:cs typeface="Arial" pitchFamily="34" charset="0"/>
              </a:rPr>
              <a:t>t</a:t>
            </a: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o</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AU" altLang="en-US" i="1" dirty="0">
                <a:solidFill>
                  <a:srgbClr val="000000"/>
                </a:solidFill>
                <a:latin typeface="Lucida Calligraphy" pitchFamily="66" charset="0"/>
                <a:cs typeface="Arial" pitchFamily="34" charset="0"/>
              </a:rPr>
              <a:t>p</a:t>
            </a: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ause here</a:t>
            </a:r>
          </a:p>
        </p:txBody>
      </p:sp>
      <p:sp>
        <p:nvSpPr>
          <p:cNvPr id="5" name="Text Box 4"/>
          <p:cNvSpPr txBox="1">
            <a:spLocks noChangeArrowheads="1"/>
          </p:cNvSpPr>
          <p:nvPr/>
        </p:nvSpPr>
        <p:spPr bwMode="auto">
          <a:xfrm>
            <a:off x="4067944" y="4221088"/>
            <a:ext cx="4482244" cy="1944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So as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to Savour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AU" altLang="en-US" i="1" dirty="0">
                <a:solidFill>
                  <a:srgbClr val="000000"/>
                </a:solidFill>
                <a:latin typeface="Lucida Calligraphy" pitchFamily="66" charset="0"/>
                <a:cs typeface="Arial" pitchFamily="34" charset="0"/>
              </a:rPr>
              <a:t>t</a:t>
            </a: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he experience of opening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0" i="1" u="none" strike="noStrike" cap="none" normalizeH="0" baseline="0" dirty="0" smtClean="0">
                <a:ln>
                  <a:noFill/>
                </a:ln>
                <a:solidFill>
                  <a:srgbClr val="000000"/>
                </a:solidFill>
                <a:effectLst/>
                <a:latin typeface="Lucida Calligraphy" pitchFamily="66" charset="0"/>
                <a:cs typeface="Arial" pitchFamily="34" charset="0"/>
              </a:rPr>
              <a:t>to the Sprit.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6732240" y="6297850"/>
            <a:ext cx="2232248" cy="338554"/>
          </a:xfrm>
          <a:prstGeom prst="rect">
            <a:avLst/>
          </a:prstGeom>
          <a:noFill/>
        </p:spPr>
        <p:txBody>
          <a:bodyPr wrap="square" rtlCol="0">
            <a:spAutoFit/>
          </a:bodyPr>
          <a:lstStyle/>
          <a:p>
            <a:r>
              <a:rPr lang="en-AU" sz="1600" i="1" dirty="0" smtClean="0"/>
              <a:t>(Move on when ready.)</a:t>
            </a:r>
            <a:endParaRPr lang="en-AU" sz="1600" i="1" dirty="0"/>
          </a:p>
        </p:txBody>
      </p:sp>
    </p:spTree>
    <p:extLst>
      <p:ext uri="{BB962C8B-B14F-4D97-AF65-F5344CB8AC3E}">
        <p14:creationId xmlns:p14="http://schemas.microsoft.com/office/powerpoint/2010/main" val="12375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3000"/>
                                        <p:tgtEl>
                                          <p:spTgt spid="8194"/>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p:stCondLst>
                              <p:cond delay="7000"/>
                            </p:stCondLst>
                            <p:childTnLst>
                              <p:par>
                                <p:cTn id="13" presetID="10" presetClass="entr" presetSubtype="0" fill="hold" grpId="0"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3000"/>
                                        <p:tgtEl>
                                          <p:spTgt spid="5"/>
                                        </p:tgtEl>
                                      </p:cBhvr>
                                    </p:animEffect>
                                  </p:childTnLst>
                                </p:cTn>
                              </p:par>
                            </p:childTnLst>
                          </p:cTn>
                        </p:par>
                        <p:par>
                          <p:cTn id="16" fill="hold">
                            <p:stCondLst>
                              <p:cond delay="10500"/>
                            </p:stCondLst>
                            <p:childTnLst>
                              <p:par>
                                <p:cTn id="17" presetID="10" presetClass="entr" presetSubtype="0" fill="hold" grpId="0"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736" t="11778" r="2863" b="21983"/>
          <a:stretch>
            <a:fillRect/>
          </a:stretch>
        </p:blipFill>
        <p:spPr bwMode="auto">
          <a:xfrm>
            <a:off x="2843808" y="122372"/>
            <a:ext cx="3411860" cy="3739261"/>
          </a:xfrm>
          <a:prstGeom prst="rect">
            <a:avLst/>
          </a:prstGeom>
          <a:noFill/>
          <a:ln>
            <a:noFill/>
          </a:ln>
          <a:effectLst>
            <a:outerShdw dist="35921" dir="2700000" algn="ctr" rotWithShape="0">
              <a:srgbClr val="EEECE1"/>
            </a:outerShdw>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Box 4"/>
          <p:cNvSpPr txBox="1"/>
          <p:nvPr/>
        </p:nvSpPr>
        <p:spPr>
          <a:xfrm>
            <a:off x="6512758" y="6305400"/>
            <a:ext cx="2232248" cy="338554"/>
          </a:xfrm>
          <a:prstGeom prst="rect">
            <a:avLst/>
          </a:prstGeom>
          <a:noFill/>
        </p:spPr>
        <p:txBody>
          <a:bodyPr wrap="square" rtlCol="0">
            <a:spAutoFit/>
          </a:bodyPr>
          <a:lstStyle/>
          <a:p>
            <a:r>
              <a:rPr lang="en-AU" sz="1600" i="1" dirty="0" smtClean="0"/>
              <a:t>(Move on when ready.)</a:t>
            </a:r>
            <a:endParaRPr lang="en-AU" sz="1600" i="1" dirty="0"/>
          </a:p>
        </p:txBody>
      </p:sp>
      <p:sp>
        <p:nvSpPr>
          <p:cNvPr id="6" name="Text Box 3"/>
          <p:cNvSpPr txBox="1">
            <a:spLocks noChangeArrowheads="1"/>
          </p:cNvSpPr>
          <p:nvPr/>
        </p:nvSpPr>
        <p:spPr bwMode="auto">
          <a:xfrm>
            <a:off x="1907704" y="4039951"/>
            <a:ext cx="5865812" cy="2290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rPr>
              <a:t>Welcome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rPr>
              <a:t>The ONE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rPr>
              <a:t>Who leads us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rPr>
              <a:t>To trust..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AU" altLang="en-US" sz="1800" b="1" i="1" u="none" strike="noStrike" cap="none" normalizeH="0" baseline="0" dirty="0" smtClean="0">
              <a:ln>
                <a:noFill/>
              </a:ln>
              <a:solidFill>
                <a:srgbClr val="000000"/>
              </a:solidFill>
              <a:effectLst/>
              <a:latin typeface="Lucida Calligraphy" pitchFamily="66"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2781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p:stCondLst>
                              <p:cond delay="3000"/>
                            </p:stCondLst>
                            <p:childTnLst>
                              <p:par>
                                <p:cTn id="9" presetID="10"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6500"/>
                            </p:stCondLst>
                            <p:childTnLst>
                              <p:par>
                                <p:cTn id="13" presetID="10" presetClass="entr" presetSubtype="0"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547</TotalTime>
  <Words>438</Words>
  <Application>Microsoft Office PowerPoint</Application>
  <PresentationFormat>On-screen Show (4:3)</PresentationFormat>
  <Paragraphs>105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Waveform</vt:lpstr>
      <vt:lpstr> Awakened by  the Spirit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SOSJ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Annie Bond</dc:creator>
  <cp:lastModifiedBy>Sandy Leaitua</cp:lastModifiedBy>
  <cp:revision>69</cp:revision>
  <cp:lastPrinted>2015-07-29T23:09:15Z</cp:lastPrinted>
  <dcterms:created xsi:type="dcterms:W3CDTF">2015-03-12T04:12:16Z</dcterms:created>
  <dcterms:modified xsi:type="dcterms:W3CDTF">2015-07-29T23:24:00Z</dcterms:modified>
</cp:coreProperties>
</file>