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7" r:id="rId4"/>
    <p:sldId id="296" r:id="rId5"/>
    <p:sldId id="297" r:id="rId6"/>
    <p:sldId id="258" r:id="rId7"/>
    <p:sldId id="259" r:id="rId8"/>
    <p:sldId id="260" r:id="rId9"/>
    <p:sldId id="261" r:id="rId10"/>
    <p:sldId id="287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88" r:id="rId25"/>
    <p:sldId id="277" r:id="rId26"/>
    <p:sldId id="278" r:id="rId27"/>
    <p:sldId id="294" r:id="rId28"/>
    <p:sldId id="295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C3399"/>
    <a:srgbClr val="FF6699"/>
    <a:srgbClr val="FFFF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Baynie" userId="804ab995-0b60-482f-aa8b-681195d28f74" providerId="ADAL" clId="{A6DAF1CD-D5B3-4535-A209-473F452EB2C1}"/>
    <pc:docChg chg="delSld">
      <pc:chgData name="Mary Baynie" userId="804ab995-0b60-482f-aa8b-681195d28f74" providerId="ADAL" clId="{A6DAF1CD-D5B3-4535-A209-473F452EB2C1}" dt="2023-10-05T00:29:18.898" v="0" actId="47"/>
      <pc:docMkLst>
        <pc:docMk/>
      </pc:docMkLst>
      <pc:sldChg chg="del">
        <pc:chgData name="Mary Baynie" userId="804ab995-0b60-482f-aa8b-681195d28f74" providerId="ADAL" clId="{A6DAF1CD-D5B3-4535-A209-473F452EB2C1}" dt="2023-10-05T00:29:18.898" v="0" actId="47"/>
        <pc:sldMkLst>
          <pc:docMk/>
          <pc:sldMk cId="885125835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8534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291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117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167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398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250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617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304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689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632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048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8086E-DFC2-48EC-B6D6-89BB5A649BC7}" type="datetimeFigureOut">
              <a:rPr lang="en-AU" smtClean="0"/>
              <a:t>5/10/2023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F943A-FF51-4DC6-8865-137B1E3A0F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076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2870" y="137160"/>
            <a:ext cx="11955780" cy="65493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5"/>
          <a:stretch/>
        </p:blipFill>
        <p:spPr>
          <a:xfrm rot="21395148">
            <a:off x="411479" y="548639"/>
            <a:ext cx="4562450" cy="50977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5121677" y="417307"/>
            <a:ext cx="589684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3200" b="1" dirty="0">
              <a:solidFill>
                <a:srgbClr val="0000FF"/>
              </a:solidFill>
              <a:latin typeface="Harrington" panose="04040505050A02020702" pitchFamily="82" charset="0"/>
            </a:endParaRPr>
          </a:p>
          <a:p>
            <a:pPr algn="ctr"/>
            <a:r>
              <a:rPr lang="en-AU" sz="4800" b="1" dirty="0">
                <a:solidFill>
                  <a:srgbClr val="0000FF"/>
                </a:solidFill>
                <a:latin typeface="Harrington" panose="04040505050A02020702" pitchFamily="82" charset="0"/>
              </a:rPr>
              <a:t>Mary </a:t>
            </a:r>
            <a:r>
              <a:rPr lang="en-AU" sz="4800" b="1" dirty="0" err="1">
                <a:solidFill>
                  <a:srgbClr val="0000FF"/>
                </a:solidFill>
                <a:latin typeface="Harrington" panose="04040505050A02020702" pitchFamily="82" charset="0"/>
              </a:rPr>
              <a:t>MacKillop’s</a:t>
            </a:r>
            <a:endParaRPr lang="en-AU" sz="4800" b="1" dirty="0">
              <a:solidFill>
                <a:srgbClr val="0000FF"/>
              </a:solidFill>
              <a:latin typeface="Harrington" panose="04040505050A02020702" pitchFamily="82" charset="0"/>
            </a:endParaRPr>
          </a:p>
          <a:p>
            <a:pPr algn="ctr"/>
            <a:endParaRPr lang="en-AU" sz="3200" b="1" dirty="0">
              <a:solidFill>
                <a:srgbClr val="0000FF"/>
              </a:solidFill>
              <a:latin typeface="Harrington" panose="04040505050A02020702" pitchFamily="82" charset="0"/>
            </a:endParaRPr>
          </a:p>
          <a:p>
            <a:pPr algn="ctr"/>
            <a:r>
              <a:rPr lang="en-AU" sz="4800" b="1" dirty="0">
                <a:solidFill>
                  <a:srgbClr val="0000FF"/>
                </a:solidFill>
                <a:latin typeface="Harrington" panose="04040505050A02020702" pitchFamily="82" charset="0"/>
              </a:rPr>
              <a:t>Travels</a:t>
            </a:r>
          </a:p>
          <a:p>
            <a:pPr algn="ctr"/>
            <a:endParaRPr lang="en-AU" sz="3200" b="1" dirty="0">
              <a:solidFill>
                <a:srgbClr val="0000FF"/>
              </a:solidFill>
              <a:latin typeface="Harrington" panose="04040505050A02020702" pitchFamily="82" charset="0"/>
            </a:endParaRPr>
          </a:p>
          <a:p>
            <a:pPr algn="ctr"/>
            <a:r>
              <a:rPr lang="en-AU" sz="3200" b="1" dirty="0">
                <a:solidFill>
                  <a:srgbClr val="0000FF"/>
                </a:solidFill>
                <a:latin typeface="Harrington" panose="04040505050A02020702" pitchFamily="82" charset="0"/>
              </a:rPr>
              <a:t>In </a:t>
            </a:r>
          </a:p>
          <a:p>
            <a:pPr algn="ctr"/>
            <a:endParaRPr lang="en-AU" sz="3200" b="1" dirty="0">
              <a:solidFill>
                <a:srgbClr val="0000FF"/>
              </a:solidFill>
              <a:latin typeface="Harrington" panose="04040505050A02020702" pitchFamily="82" charset="0"/>
            </a:endParaRPr>
          </a:p>
          <a:p>
            <a:pPr algn="ctr"/>
            <a:r>
              <a:rPr lang="en-AU" sz="5400" b="1" dirty="0">
                <a:solidFill>
                  <a:srgbClr val="0000FF"/>
                </a:solidFill>
                <a:latin typeface="Harrington" panose="04040505050A02020702" pitchFamily="82" charset="0"/>
              </a:rPr>
              <a:t>Scotland</a:t>
            </a:r>
          </a:p>
          <a:p>
            <a:pPr algn="ctr"/>
            <a:endParaRPr lang="en-AU" sz="3200" b="1" dirty="0">
              <a:solidFill>
                <a:srgbClr val="0000FF"/>
              </a:solidFill>
              <a:latin typeface="Harrington" panose="04040505050A02020702" pitchFamily="82" charset="0"/>
            </a:endParaRPr>
          </a:p>
          <a:p>
            <a:pPr algn="ctr"/>
            <a:r>
              <a:rPr lang="en-AU" sz="3200" b="1" dirty="0">
                <a:solidFill>
                  <a:srgbClr val="0000FF"/>
                </a:solidFill>
                <a:latin typeface="Harrington" panose="04040505050A02020702" pitchFamily="82" charset="0"/>
              </a:rPr>
              <a:t>October 1873  -  February 1874  </a:t>
            </a:r>
          </a:p>
        </p:txBody>
      </p:sp>
    </p:spTree>
    <p:extLst>
      <p:ext uri="{BB962C8B-B14F-4D97-AF65-F5344CB8AC3E}">
        <p14:creationId xmlns:p14="http://schemas.microsoft.com/office/powerpoint/2010/main" val="3718985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635" y="0"/>
            <a:ext cx="11831782" cy="685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27" y="129835"/>
            <a:ext cx="10070799" cy="56597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282271" y="5789623"/>
            <a:ext cx="947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chemeClr val="accent2">
                    <a:lumMod val="75000"/>
                  </a:schemeClr>
                </a:solidFill>
              </a:rPr>
              <a:t>ARDNAMURCHAN  PENINSULA</a:t>
            </a:r>
          </a:p>
        </p:txBody>
      </p:sp>
    </p:spTree>
    <p:extLst>
      <p:ext uri="{BB962C8B-B14F-4D97-AF65-F5344CB8AC3E}">
        <p14:creationId xmlns:p14="http://schemas.microsoft.com/office/powerpoint/2010/main" val="346659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" y="0"/>
            <a:ext cx="12191999" cy="685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8" y="1465119"/>
            <a:ext cx="7010400" cy="5257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884219" y="270895"/>
            <a:ext cx="8354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b="1" dirty="0" err="1">
                <a:solidFill>
                  <a:schemeClr val="accent6">
                    <a:lumMod val="50000"/>
                  </a:schemeClr>
                </a:solidFill>
              </a:rPr>
              <a:t>Drimnin</a:t>
            </a:r>
            <a:r>
              <a:rPr lang="en-AU" sz="5400" b="1" dirty="0">
                <a:solidFill>
                  <a:schemeClr val="accent6">
                    <a:lumMod val="50000"/>
                  </a:schemeClr>
                </a:solidFill>
              </a:rPr>
              <a:t> House</a:t>
            </a:r>
          </a:p>
          <a:p>
            <a:pPr algn="ctr"/>
            <a:r>
              <a:rPr lang="en-AU" sz="5400" b="1" dirty="0">
                <a:solidFill>
                  <a:schemeClr val="accent6">
                    <a:lumMod val="50000"/>
                  </a:schemeClr>
                </a:solidFill>
              </a:rPr>
              <a:t>Home of Lady Gordon</a:t>
            </a:r>
          </a:p>
        </p:txBody>
      </p:sp>
    </p:spTree>
    <p:extLst>
      <p:ext uri="{BB962C8B-B14F-4D97-AF65-F5344CB8AC3E}">
        <p14:creationId xmlns:p14="http://schemas.microsoft.com/office/powerpoint/2010/main" val="891669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0"/>
            <a:ext cx="11873345" cy="638694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4811" r="36213" b="34615"/>
          <a:stretch/>
        </p:blipFill>
        <p:spPr>
          <a:xfrm rot="21260404">
            <a:off x="1946824" y="633860"/>
            <a:ext cx="6249142" cy="48441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7931540" y="1669979"/>
            <a:ext cx="3373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rgbClr val="C00000"/>
                </a:solidFill>
              </a:rPr>
              <a:t>Chapel</a:t>
            </a:r>
          </a:p>
          <a:p>
            <a:pPr algn="ctr"/>
            <a:r>
              <a:rPr lang="en-AU" sz="4800" b="1" dirty="0">
                <a:solidFill>
                  <a:srgbClr val="C00000"/>
                </a:solidFill>
              </a:rPr>
              <a:t>At</a:t>
            </a:r>
          </a:p>
          <a:p>
            <a:pPr algn="ctr"/>
            <a:r>
              <a:rPr lang="en-AU" sz="4800" b="1" dirty="0" err="1">
                <a:solidFill>
                  <a:srgbClr val="C00000"/>
                </a:solidFill>
              </a:rPr>
              <a:t>Drimnin</a:t>
            </a:r>
            <a:endParaRPr lang="en-AU" sz="4800" b="1" dirty="0">
              <a:solidFill>
                <a:srgbClr val="C00000"/>
              </a:solidFill>
            </a:endParaRPr>
          </a:p>
          <a:p>
            <a:pPr algn="ctr"/>
            <a:r>
              <a:rPr lang="en-AU" sz="4800" b="1" dirty="0">
                <a:solidFill>
                  <a:srgbClr val="C00000"/>
                </a:solidFill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8519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7471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-1" y="0"/>
            <a:ext cx="12192000" cy="6747164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3096490" y="2865750"/>
            <a:ext cx="5999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solidFill>
                  <a:srgbClr val="FFC000"/>
                </a:solidFill>
              </a:rPr>
              <a:t>FORT  WILLIAM</a:t>
            </a:r>
          </a:p>
        </p:txBody>
      </p:sp>
    </p:spTree>
    <p:extLst>
      <p:ext uri="{BB962C8B-B14F-4D97-AF65-F5344CB8AC3E}">
        <p14:creationId xmlns:p14="http://schemas.microsoft.com/office/powerpoint/2010/main" val="2403683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5266" y="0"/>
            <a:ext cx="12192000" cy="6858000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718">
            <a:off x="405755" y="502185"/>
            <a:ext cx="5960699" cy="41772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214">
            <a:off x="6801644" y="2632363"/>
            <a:ext cx="5126180" cy="38446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637309" y="4858638"/>
            <a:ext cx="5975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accent2">
                    <a:lumMod val="50000"/>
                  </a:schemeClr>
                </a:solidFill>
              </a:rPr>
              <a:t>BIRTH SITE OF MARY’S MOTHER</a:t>
            </a:r>
          </a:p>
          <a:p>
            <a:pPr algn="ctr"/>
            <a:r>
              <a:rPr lang="en-AU" sz="4000" b="1" dirty="0">
                <a:solidFill>
                  <a:schemeClr val="accent2">
                    <a:lumMod val="50000"/>
                  </a:schemeClr>
                </a:solidFill>
              </a:rPr>
              <a:t>FLORA  </a:t>
            </a:r>
            <a:r>
              <a:rPr lang="en-AU" sz="4000" b="1" dirty="0" err="1">
                <a:solidFill>
                  <a:schemeClr val="accent2">
                    <a:lumMod val="50000"/>
                  </a:schemeClr>
                </a:solidFill>
              </a:rPr>
              <a:t>MacDONALD</a:t>
            </a:r>
            <a:endParaRPr lang="en-A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2691" y="647442"/>
            <a:ext cx="4655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b="1" dirty="0">
                <a:solidFill>
                  <a:schemeClr val="accent2">
                    <a:lumMod val="50000"/>
                  </a:schemeClr>
                </a:solidFill>
              </a:rPr>
              <a:t>BEN  NEVIS  BAR</a:t>
            </a:r>
          </a:p>
        </p:txBody>
      </p:sp>
    </p:spTree>
    <p:extLst>
      <p:ext uri="{BB962C8B-B14F-4D97-AF65-F5344CB8AC3E}">
        <p14:creationId xmlns:p14="http://schemas.microsoft.com/office/powerpoint/2010/main" val="3129519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300"/>
            <a:ext cx="10820401" cy="5980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744" y="6088559"/>
            <a:ext cx="10390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b="1" dirty="0">
                <a:solidFill>
                  <a:srgbClr val="C00000"/>
                </a:solidFill>
              </a:rPr>
              <a:t>THE  HIGH  STREET  FORT  WILLIAM</a:t>
            </a:r>
          </a:p>
        </p:txBody>
      </p:sp>
    </p:spTree>
    <p:extLst>
      <p:ext uri="{BB962C8B-B14F-4D97-AF65-F5344CB8AC3E}">
        <p14:creationId xmlns:p14="http://schemas.microsoft.com/office/powerpoint/2010/main" val="511525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190500"/>
            <a:ext cx="9490364" cy="601633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8036" y="6206837"/>
            <a:ext cx="1106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rgbClr val="002060"/>
                </a:solidFill>
              </a:rPr>
              <a:t>ORIGINAL  PARISH  CHURCH  FORT  WILLIAM</a:t>
            </a:r>
          </a:p>
        </p:txBody>
      </p:sp>
    </p:spTree>
    <p:extLst>
      <p:ext uri="{BB962C8B-B14F-4D97-AF65-F5344CB8AC3E}">
        <p14:creationId xmlns:p14="http://schemas.microsoft.com/office/powerpoint/2010/main" val="534926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10" y="0"/>
            <a:ext cx="1188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0945" y="152400"/>
            <a:ext cx="11776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rgbClr val="0070C0"/>
                </a:solidFill>
              </a:rPr>
              <a:t>Former whisky distillery – one of four owned by </a:t>
            </a:r>
          </a:p>
          <a:p>
            <a:pPr algn="ctr"/>
            <a:r>
              <a:rPr lang="en-AU" sz="3600" b="1" dirty="0">
                <a:solidFill>
                  <a:srgbClr val="0070C0"/>
                </a:solidFill>
              </a:rPr>
              <a:t>‘Long John’ MacDonald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b="7343"/>
          <a:stretch/>
        </p:blipFill>
        <p:spPr>
          <a:xfrm>
            <a:off x="1758458" y="1352729"/>
            <a:ext cx="8730503" cy="552982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226162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8230"/>
          <a:stretch/>
        </p:blipFill>
        <p:spPr>
          <a:xfrm>
            <a:off x="810491" y="110836"/>
            <a:ext cx="10571018" cy="5430982"/>
          </a:xfrm>
          <a:prstGeom prst="rect">
            <a:avLst/>
          </a:prstGeom>
          <a:ln w="38100">
            <a:solidFill>
              <a:srgbClr val="0000FF"/>
            </a:solidFill>
          </a:ln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0" y="554181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C00000"/>
                </a:solidFill>
              </a:rPr>
              <a:t>Belford  Hospital, Fort William – former site of</a:t>
            </a:r>
          </a:p>
          <a:p>
            <a:pPr algn="ctr"/>
            <a:r>
              <a:rPr lang="en-AU" sz="4000" b="1" dirty="0" err="1">
                <a:solidFill>
                  <a:srgbClr val="C00000"/>
                </a:solidFill>
              </a:rPr>
              <a:t>Invernevis</a:t>
            </a:r>
            <a:r>
              <a:rPr lang="en-AU" sz="4000" b="1" dirty="0">
                <a:solidFill>
                  <a:srgbClr val="C00000"/>
                </a:solidFill>
              </a:rPr>
              <a:t> House where Mary stayed with her cousin </a:t>
            </a:r>
          </a:p>
        </p:txBody>
      </p:sp>
    </p:spTree>
    <p:extLst>
      <p:ext uri="{BB962C8B-B14F-4D97-AF65-F5344CB8AC3E}">
        <p14:creationId xmlns:p14="http://schemas.microsoft.com/office/powerpoint/2010/main" val="239636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b="10766"/>
          <a:stretch/>
        </p:blipFill>
        <p:spPr>
          <a:xfrm>
            <a:off x="1330037" y="894132"/>
            <a:ext cx="9531925" cy="60092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10836" y="124691"/>
            <a:ext cx="11970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 err="1">
                <a:solidFill>
                  <a:srgbClr val="006600"/>
                </a:solidFill>
              </a:rPr>
              <a:t>Keppock</a:t>
            </a:r>
            <a:r>
              <a:rPr lang="en-AU" sz="4400" b="1" dirty="0">
                <a:solidFill>
                  <a:srgbClr val="006600"/>
                </a:solidFill>
              </a:rPr>
              <a:t>  House, Roy Bridge, where Mary stayed </a:t>
            </a:r>
          </a:p>
        </p:txBody>
      </p:sp>
    </p:spTree>
    <p:extLst>
      <p:ext uri="{BB962C8B-B14F-4D97-AF65-F5344CB8AC3E}">
        <p14:creationId xmlns:p14="http://schemas.microsoft.com/office/powerpoint/2010/main" val="45133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4300" y="80010"/>
            <a:ext cx="11921490" cy="664083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9" y="1120668"/>
            <a:ext cx="3483429" cy="3862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7770" y="1748790"/>
            <a:ext cx="62522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accent2">
                    <a:lumMod val="50000"/>
                  </a:schemeClr>
                </a:solidFill>
              </a:rPr>
              <a:t>Mary’s letter, written from London on 16</a:t>
            </a:r>
            <a:r>
              <a:rPr lang="en-AU" sz="4000" b="1" baseline="30000" dirty="0">
                <a:solidFill>
                  <a:schemeClr val="accent2">
                    <a:lumMod val="50000"/>
                  </a:schemeClr>
                </a:solidFill>
              </a:rPr>
              <a:t>th</a:t>
            </a:r>
            <a:r>
              <a:rPr lang="en-AU" sz="4000" b="1" dirty="0">
                <a:solidFill>
                  <a:schemeClr val="accent2">
                    <a:lumMod val="50000"/>
                  </a:schemeClr>
                </a:solidFill>
              </a:rPr>
              <a:t> Feb.1874, gives us her own description and details of her visit to Scotland.</a:t>
            </a:r>
          </a:p>
          <a:p>
            <a:pPr algn="ctr"/>
            <a:endParaRPr lang="en-AU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en-AU" sz="2000" b="1" dirty="0">
                <a:solidFill>
                  <a:schemeClr val="accent2">
                    <a:lumMod val="50000"/>
                  </a:schemeClr>
                </a:solidFill>
              </a:rPr>
              <a:t>Page 53 of     ‘Mother Mary’s Circulars to the Sisters’</a:t>
            </a:r>
          </a:p>
        </p:txBody>
      </p:sp>
    </p:spTree>
    <p:extLst>
      <p:ext uri="{BB962C8B-B14F-4D97-AF65-F5344CB8AC3E}">
        <p14:creationId xmlns:p14="http://schemas.microsoft.com/office/powerpoint/2010/main" val="1682842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13013" r="-3518" b="-3129"/>
          <a:stretch/>
        </p:blipFill>
        <p:spPr>
          <a:xfrm>
            <a:off x="166255" y="-69272"/>
            <a:ext cx="12302836" cy="63869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66255" y="6047509"/>
            <a:ext cx="1202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Glen Roy – Ancestral Lands of the </a:t>
            </a:r>
            <a:r>
              <a:rPr lang="en-AU" sz="3600" b="1" dirty="0" err="1">
                <a:solidFill>
                  <a:schemeClr val="accent1">
                    <a:lumMod val="75000"/>
                  </a:schemeClr>
                </a:solidFill>
              </a:rPr>
              <a:t>Keppock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 MacDonald Clan</a:t>
            </a:r>
          </a:p>
        </p:txBody>
      </p:sp>
    </p:spTree>
    <p:extLst>
      <p:ext uri="{BB962C8B-B14F-4D97-AF65-F5344CB8AC3E}">
        <p14:creationId xmlns:p14="http://schemas.microsoft.com/office/powerpoint/2010/main" val="1591069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-69273"/>
            <a:ext cx="12095018" cy="67333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"/>
          <a:stretch/>
        </p:blipFill>
        <p:spPr>
          <a:xfrm>
            <a:off x="2507674" y="0"/>
            <a:ext cx="7897090" cy="54121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71055" y="5403273"/>
            <a:ext cx="1093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chemeClr val="accent6">
                    <a:lumMod val="50000"/>
                  </a:schemeClr>
                </a:solidFill>
              </a:rPr>
              <a:t>House at </a:t>
            </a:r>
            <a:r>
              <a:rPr lang="en-AU" sz="3600" b="1" dirty="0" err="1">
                <a:solidFill>
                  <a:schemeClr val="accent6">
                    <a:lumMod val="50000"/>
                  </a:schemeClr>
                </a:solidFill>
              </a:rPr>
              <a:t>Cranachan</a:t>
            </a:r>
            <a:r>
              <a:rPr lang="en-AU" sz="3600" b="1" dirty="0">
                <a:solidFill>
                  <a:schemeClr val="accent6">
                    <a:lumMod val="50000"/>
                  </a:schemeClr>
                </a:solidFill>
              </a:rPr>
              <a:t> – home of 5 ‘wonderful, eccentric Highlanders’</a:t>
            </a:r>
          </a:p>
        </p:txBody>
      </p:sp>
    </p:spTree>
    <p:extLst>
      <p:ext uri="{BB962C8B-B14F-4D97-AF65-F5344CB8AC3E}">
        <p14:creationId xmlns:p14="http://schemas.microsoft.com/office/powerpoint/2010/main" val="256324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836" y="96982"/>
            <a:ext cx="11901055" cy="66363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434">
            <a:off x="257532" y="447067"/>
            <a:ext cx="7910623" cy="593296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7744692" y="1316182"/>
            <a:ext cx="405938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chemeClr val="accent6">
                    <a:lumMod val="50000"/>
                  </a:schemeClr>
                </a:solidFill>
              </a:rPr>
              <a:t>Mass  Stone</a:t>
            </a:r>
          </a:p>
          <a:p>
            <a:pPr algn="ctr"/>
            <a:r>
              <a:rPr lang="en-AU" sz="4800" b="1" dirty="0">
                <a:solidFill>
                  <a:schemeClr val="accent6">
                    <a:lumMod val="50000"/>
                  </a:schemeClr>
                </a:solidFill>
              </a:rPr>
              <a:t>in the glen</a:t>
            </a:r>
          </a:p>
          <a:p>
            <a:pPr algn="ctr"/>
            <a:r>
              <a:rPr lang="en-AU" sz="4800" b="1" dirty="0">
                <a:solidFill>
                  <a:schemeClr val="accent6">
                    <a:lumMod val="50000"/>
                  </a:schemeClr>
                </a:solidFill>
              </a:rPr>
              <a:t>at</a:t>
            </a:r>
          </a:p>
          <a:p>
            <a:pPr algn="ctr"/>
            <a:r>
              <a:rPr lang="en-AU" sz="6000" b="1" dirty="0" err="1">
                <a:solidFill>
                  <a:schemeClr val="accent6">
                    <a:lumMod val="50000"/>
                  </a:schemeClr>
                </a:solidFill>
              </a:rPr>
              <a:t>Cranachan</a:t>
            </a:r>
            <a:endParaRPr lang="en-A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61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0109" y="0"/>
            <a:ext cx="11873346" cy="67333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6" y="249382"/>
            <a:ext cx="5634180" cy="42256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57200" y="5583382"/>
            <a:ext cx="11596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err="1">
                <a:solidFill>
                  <a:schemeClr val="accent6">
                    <a:lumMod val="50000"/>
                  </a:schemeClr>
                </a:solidFill>
              </a:rPr>
              <a:t>Cille</a:t>
            </a:r>
            <a:r>
              <a:rPr lang="en-AU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AU" sz="4000" b="1" dirty="0" err="1">
                <a:solidFill>
                  <a:schemeClr val="accent6">
                    <a:lumMod val="50000"/>
                  </a:schemeClr>
                </a:solidFill>
              </a:rPr>
              <a:t>Choirill</a:t>
            </a:r>
            <a:r>
              <a:rPr lang="en-AU" sz="4000" b="1" dirty="0">
                <a:solidFill>
                  <a:schemeClr val="accent6">
                    <a:lumMod val="50000"/>
                  </a:schemeClr>
                </a:solidFill>
              </a:rPr>
              <a:t> – Historic 15</a:t>
            </a:r>
            <a:r>
              <a:rPr lang="en-AU" sz="4000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AU" sz="4000" b="1" dirty="0">
                <a:solidFill>
                  <a:schemeClr val="accent6">
                    <a:lumMod val="50000"/>
                  </a:schemeClr>
                </a:solidFill>
              </a:rPr>
              <a:t> Century Catholic Cemetery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74" y="1662545"/>
            <a:ext cx="5227782" cy="39208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9901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1672" y="110836"/>
            <a:ext cx="11873345" cy="65809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752">
            <a:off x="3937138" y="530895"/>
            <a:ext cx="7950419" cy="59628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21672" y="1567266"/>
            <a:ext cx="41009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b="1" dirty="0">
                <a:solidFill>
                  <a:srgbClr val="C00000"/>
                </a:solidFill>
              </a:rPr>
              <a:t>Cairns</a:t>
            </a:r>
          </a:p>
          <a:p>
            <a:pPr algn="ctr"/>
            <a:r>
              <a:rPr lang="en-AU" sz="5400" b="1" dirty="0">
                <a:solidFill>
                  <a:srgbClr val="C00000"/>
                </a:solidFill>
              </a:rPr>
              <a:t>at entrance</a:t>
            </a:r>
          </a:p>
          <a:p>
            <a:pPr algn="ctr"/>
            <a:r>
              <a:rPr lang="en-AU" sz="5400" b="1" dirty="0">
                <a:solidFill>
                  <a:srgbClr val="C00000"/>
                </a:solidFill>
              </a:rPr>
              <a:t>to</a:t>
            </a:r>
          </a:p>
          <a:p>
            <a:pPr algn="ctr"/>
            <a:r>
              <a:rPr lang="en-AU" sz="5400" b="1" dirty="0" err="1">
                <a:solidFill>
                  <a:srgbClr val="C00000"/>
                </a:solidFill>
              </a:rPr>
              <a:t>Cille</a:t>
            </a:r>
            <a:r>
              <a:rPr lang="en-AU" sz="5400" b="1" dirty="0">
                <a:solidFill>
                  <a:srgbClr val="C00000"/>
                </a:solidFill>
              </a:rPr>
              <a:t> </a:t>
            </a:r>
            <a:r>
              <a:rPr lang="en-AU" sz="5400" b="1" dirty="0" err="1">
                <a:solidFill>
                  <a:srgbClr val="C00000"/>
                </a:solidFill>
              </a:rPr>
              <a:t>Choirill</a:t>
            </a:r>
            <a:endParaRPr lang="en-A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2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053455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494">
            <a:off x="6514" y="533426"/>
            <a:ext cx="7910886" cy="59331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7620000" y="1884218"/>
            <a:ext cx="40316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accent1">
                    <a:lumMod val="50000"/>
                  </a:schemeClr>
                </a:solidFill>
              </a:rPr>
              <a:t>Site of the home</a:t>
            </a:r>
          </a:p>
          <a:p>
            <a:pPr algn="ctr"/>
            <a:r>
              <a:rPr lang="en-AU" sz="4400" b="1" dirty="0">
                <a:solidFill>
                  <a:schemeClr val="accent1">
                    <a:lumMod val="50000"/>
                  </a:schemeClr>
                </a:solidFill>
              </a:rPr>
              <a:t>of Alexander’s</a:t>
            </a:r>
          </a:p>
          <a:p>
            <a:pPr algn="ctr"/>
            <a:r>
              <a:rPr lang="en-AU" sz="4400" b="1" dirty="0">
                <a:solidFill>
                  <a:schemeClr val="accent1">
                    <a:lumMod val="50000"/>
                  </a:schemeClr>
                </a:solidFill>
              </a:rPr>
              <a:t>Grandparents</a:t>
            </a:r>
          </a:p>
          <a:p>
            <a:pPr algn="ctr"/>
            <a:r>
              <a:rPr lang="en-AU" sz="4400" b="1" dirty="0">
                <a:solidFill>
                  <a:schemeClr val="accent1">
                    <a:lumMod val="50000"/>
                  </a:schemeClr>
                </a:solidFill>
              </a:rPr>
              <a:t>at </a:t>
            </a:r>
            <a:r>
              <a:rPr lang="en-AU" sz="4400" b="1" dirty="0" err="1">
                <a:solidFill>
                  <a:schemeClr val="accent1">
                    <a:lumMod val="50000"/>
                  </a:schemeClr>
                </a:solidFill>
              </a:rPr>
              <a:t>Murlaggan</a:t>
            </a:r>
            <a:endParaRPr lang="en-A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34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4691" y="96980"/>
            <a:ext cx="7315200" cy="371301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Oval 2"/>
          <p:cNvSpPr/>
          <p:nvPr/>
        </p:nvSpPr>
        <p:spPr>
          <a:xfrm rot="486371">
            <a:off x="5444836" y="2964873"/>
            <a:ext cx="6747164" cy="37268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451">
            <a:off x="1231649" y="449951"/>
            <a:ext cx="5183006" cy="29128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615">
            <a:off x="6359237" y="3572073"/>
            <a:ext cx="4796588" cy="26956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7245927" y="757338"/>
            <a:ext cx="48490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accent2">
                    <a:lumMod val="50000"/>
                  </a:schemeClr>
                </a:solidFill>
              </a:rPr>
              <a:t>Inscription on corner-stone of </a:t>
            </a:r>
            <a:r>
              <a:rPr lang="en-AU" sz="4400" b="1" dirty="0" err="1">
                <a:solidFill>
                  <a:schemeClr val="accent2">
                    <a:lumMod val="50000"/>
                  </a:schemeClr>
                </a:solidFill>
              </a:rPr>
              <a:t>MacKillop</a:t>
            </a:r>
            <a:r>
              <a:rPr lang="en-AU" sz="4400" b="1" dirty="0">
                <a:solidFill>
                  <a:schemeClr val="accent2">
                    <a:lumMod val="50000"/>
                  </a:schemeClr>
                </a:solidFill>
              </a:rPr>
              <a:t> house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184073"/>
            <a:ext cx="533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accent2">
                    <a:lumMod val="50000"/>
                  </a:schemeClr>
                </a:solidFill>
              </a:rPr>
              <a:t>Remains of Alexander’s grandparents’ home at </a:t>
            </a:r>
            <a:r>
              <a:rPr lang="en-AU" sz="4000" b="1" dirty="0" err="1">
                <a:solidFill>
                  <a:schemeClr val="accent2">
                    <a:lumMod val="50000"/>
                  </a:schemeClr>
                </a:solidFill>
              </a:rPr>
              <a:t>Murlaggan</a:t>
            </a:r>
            <a:endParaRPr lang="en-A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53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6982" y="96983"/>
            <a:ext cx="11956473" cy="66501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36" y="2206337"/>
            <a:ext cx="5260108" cy="39450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5" y="471054"/>
            <a:ext cx="5763491" cy="4322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568035" y="5070764"/>
            <a:ext cx="5555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rgbClr val="C00000"/>
                </a:solidFill>
              </a:rPr>
              <a:t>Caledonian Canal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2635" y="1011382"/>
            <a:ext cx="4881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rgbClr val="C00000"/>
                </a:solidFill>
              </a:rPr>
              <a:t>Neptune’s Staircase </a:t>
            </a:r>
          </a:p>
        </p:txBody>
      </p:sp>
    </p:spTree>
    <p:extLst>
      <p:ext uri="{BB962C8B-B14F-4D97-AF65-F5344CB8AC3E}">
        <p14:creationId xmlns:p14="http://schemas.microsoft.com/office/powerpoint/2010/main" val="1696490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1325420"/>
            <a:ext cx="4165022" cy="555336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78344"/>
            <a:ext cx="6557818" cy="49183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408709" y="5254079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rgbClr val="0070C0"/>
                </a:solidFill>
              </a:rPr>
              <a:t>Fr </a:t>
            </a:r>
            <a:r>
              <a:rPr lang="en-AU" sz="4400" b="1" dirty="0" err="1">
                <a:solidFill>
                  <a:srgbClr val="0070C0"/>
                </a:solidFill>
              </a:rPr>
              <a:t>Coll’s</a:t>
            </a:r>
            <a:r>
              <a:rPr lang="en-AU" sz="4400" b="1" dirty="0">
                <a:solidFill>
                  <a:srgbClr val="0070C0"/>
                </a:solidFill>
              </a:rPr>
              <a:t> Home</a:t>
            </a:r>
          </a:p>
          <a:p>
            <a:pPr algn="ctr"/>
            <a:r>
              <a:rPr lang="en-AU" sz="4400" b="1" dirty="0">
                <a:solidFill>
                  <a:srgbClr val="0070C0"/>
                </a:solidFill>
              </a:rPr>
              <a:t>Fort Augustus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6752" y="178344"/>
            <a:ext cx="4695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0070C0"/>
                </a:solidFill>
              </a:rPr>
              <a:t>Fr </a:t>
            </a:r>
            <a:r>
              <a:rPr lang="en-AU" sz="4000" b="1" dirty="0" err="1">
                <a:solidFill>
                  <a:srgbClr val="0070C0"/>
                </a:solidFill>
              </a:rPr>
              <a:t>Coll’s</a:t>
            </a:r>
            <a:r>
              <a:rPr lang="en-AU" sz="4000" b="1" dirty="0">
                <a:solidFill>
                  <a:srgbClr val="0070C0"/>
                </a:solidFill>
              </a:rPr>
              <a:t> Grave</a:t>
            </a:r>
          </a:p>
          <a:p>
            <a:pPr algn="ctr"/>
            <a:r>
              <a:rPr lang="en-AU" sz="4000" b="1" dirty="0" err="1">
                <a:solidFill>
                  <a:srgbClr val="0070C0"/>
                </a:solidFill>
              </a:rPr>
              <a:t>Cille</a:t>
            </a:r>
            <a:r>
              <a:rPr lang="en-AU" sz="4000" b="1" dirty="0">
                <a:solidFill>
                  <a:srgbClr val="0070C0"/>
                </a:solidFill>
              </a:rPr>
              <a:t> </a:t>
            </a:r>
            <a:r>
              <a:rPr lang="en-AU" sz="4000" b="1" dirty="0" err="1">
                <a:solidFill>
                  <a:srgbClr val="0070C0"/>
                </a:solidFill>
              </a:rPr>
              <a:t>Choirill</a:t>
            </a:r>
            <a:endParaRPr lang="en-AU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14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96982"/>
            <a:ext cx="6871855" cy="41979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5472546" y="2632365"/>
            <a:ext cx="6719454" cy="408709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3" y="2985656"/>
            <a:ext cx="4507344" cy="33805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7024255" y="235527"/>
            <a:ext cx="50014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rgbClr val="FF9933"/>
                </a:solidFill>
              </a:rPr>
              <a:t>Interior of church</a:t>
            </a:r>
          </a:p>
          <a:p>
            <a:pPr algn="ctr"/>
            <a:r>
              <a:rPr lang="en-AU" sz="4400" b="1" dirty="0">
                <a:solidFill>
                  <a:srgbClr val="FF9933"/>
                </a:solidFill>
              </a:rPr>
              <a:t>At </a:t>
            </a:r>
            <a:r>
              <a:rPr lang="en-AU" sz="4400" b="1" dirty="0" err="1">
                <a:solidFill>
                  <a:srgbClr val="FF9933"/>
                </a:solidFill>
              </a:rPr>
              <a:t>Stratherick</a:t>
            </a:r>
            <a:endParaRPr lang="en-AU" sz="4400" b="1" dirty="0">
              <a:solidFill>
                <a:srgbClr val="FF99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183" y="4427172"/>
            <a:ext cx="5126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rgbClr val="FF9933"/>
                </a:solidFill>
              </a:rPr>
              <a:t>Church and Chapel</a:t>
            </a:r>
          </a:p>
          <a:p>
            <a:pPr algn="ctr"/>
            <a:r>
              <a:rPr lang="en-AU" sz="4800" b="1" dirty="0">
                <a:solidFill>
                  <a:srgbClr val="FF9933"/>
                </a:solidFill>
              </a:rPr>
              <a:t>House at</a:t>
            </a:r>
          </a:p>
          <a:p>
            <a:pPr algn="ctr"/>
            <a:r>
              <a:rPr lang="en-AU" sz="4800" b="1" dirty="0" err="1">
                <a:solidFill>
                  <a:srgbClr val="FF9933"/>
                </a:solidFill>
              </a:rPr>
              <a:t>Stratherick</a:t>
            </a:r>
            <a:endParaRPr lang="en-AU" sz="4800" b="1" dirty="0">
              <a:solidFill>
                <a:srgbClr val="FF9933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2" y="401782"/>
            <a:ext cx="4858325" cy="36437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6288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4692" y="152400"/>
            <a:ext cx="11942618" cy="6705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3" y="207890"/>
            <a:ext cx="6181396" cy="34739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505200"/>
            <a:ext cx="5676190" cy="319001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464463" y="3737324"/>
            <a:ext cx="56315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4000" b="1" dirty="0">
              <a:solidFill>
                <a:srgbClr val="002060"/>
              </a:solidFill>
            </a:endParaRPr>
          </a:p>
          <a:p>
            <a:pPr algn="ctr"/>
            <a:r>
              <a:rPr lang="en-AU" sz="4000" b="1" dirty="0">
                <a:solidFill>
                  <a:srgbClr val="002060"/>
                </a:solidFill>
              </a:rPr>
              <a:t>City of Liverpool</a:t>
            </a:r>
          </a:p>
          <a:p>
            <a:pPr algn="ctr"/>
            <a:r>
              <a:rPr lang="en-AU" sz="4000" b="1" dirty="0">
                <a:solidFill>
                  <a:srgbClr val="002060"/>
                </a:solidFill>
              </a:rPr>
              <a:t> where Mary began her journey to Scotland</a:t>
            </a:r>
          </a:p>
          <a:p>
            <a:pPr algn="ctr"/>
            <a:endParaRPr lang="en-A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9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8545" y="0"/>
            <a:ext cx="11804073" cy="66917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360">
            <a:off x="646134" y="458932"/>
            <a:ext cx="5684983" cy="42637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/>
          <a:stretch/>
        </p:blipFill>
        <p:spPr>
          <a:xfrm rot="251063">
            <a:off x="7853796" y="1814945"/>
            <a:ext cx="3756313" cy="46135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039091" y="5140036"/>
            <a:ext cx="5389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rgbClr val="C00000"/>
                </a:solidFill>
              </a:rPr>
              <a:t>St Mary’s Church</a:t>
            </a:r>
          </a:p>
          <a:p>
            <a:pPr algn="ctr"/>
            <a:r>
              <a:rPr lang="en-AU" sz="4400" b="1" dirty="0">
                <a:solidFill>
                  <a:srgbClr val="C00000"/>
                </a:solidFill>
              </a:rPr>
              <a:t>Inverness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2800" y="374073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rgbClr val="C00000"/>
                </a:solidFill>
              </a:rPr>
              <a:t>Former Convent</a:t>
            </a:r>
          </a:p>
          <a:p>
            <a:pPr algn="ctr"/>
            <a:r>
              <a:rPr lang="en-AU" sz="4400" b="1" dirty="0">
                <a:solidFill>
                  <a:srgbClr val="C00000"/>
                </a:solidFill>
              </a:rPr>
              <a:t>Inverness</a:t>
            </a:r>
          </a:p>
        </p:txBody>
      </p:sp>
    </p:spTree>
    <p:extLst>
      <p:ext uri="{BB962C8B-B14F-4D97-AF65-F5344CB8AC3E}">
        <p14:creationId xmlns:p14="http://schemas.microsoft.com/office/powerpoint/2010/main" val="3758533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 rot="21211259">
            <a:off x="-90054" y="284018"/>
            <a:ext cx="6802582" cy="396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Oval 2"/>
          <p:cNvSpPr/>
          <p:nvPr/>
        </p:nvSpPr>
        <p:spPr>
          <a:xfrm rot="472170">
            <a:off x="5167744" y="2688853"/>
            <a:ext cx="6871855" cy="403167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693">
            <a:off x="1080653" y="446129"/>
            <a:ext cx="4461164" cy="33458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263">
            <a:off x="6548825" y="3052704"/>
            <a:ext cx="4405291" cy="33039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7273636" y="554182"/>
            <a:ext cx="46966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St Mary’s Church</a:t>
            </a:r>
          </a:p>
          <a:p>
            <a:pPr algn="ctr"/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Nairn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029200"/>
            <a:ext cx="51538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Room where Mary</a:t>
            </a:r>
          </a:p>
          <a:p>
            <a:pPr algn="ctr"/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slept while in Nairn</a:t>
            </a:r>
          </a:p>
        </p:txBody>
      </p:sp>
    </p:spTree>
    <p:extLst>
      <p:ext uri="{BB962C8B-B14F-4D97-AF65-F5344CB8AC3E}">
        <p14:creationId xmlns:p14="http://schemas.microsoft.com/office/powerpoint/2010/main" val="1144383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265" y="0"/>
            <a:ext cx="11914909" cy="66224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978">
            <a:off x="324375" y="735705"/>
            <a:ext cx="8677233" cy="54264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8574743" y="437233"/>
            <a:ext cx="339803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>
                <a:solidFill>
                  <a:schemeClr val="accent2"/>
                </a:solidFill>
              </a:rPr>
              <a:t>Railway station</a:t>
            </a:r>
          </a:p>
          <a:p>
            <a:pPr algn="ctr"/>
            <a:r>
              <a:rPr lang="en-AU" sz="3600" b="1" dirty="0">
                <a:solidFill>
                  <a:schemeClr val="accent2"/>
                </a:solidFill>
              </a:rPr>
              <a:t>at </a:t>
            </a:r>
          </a:p>
          <a:p>
            <a:pPr algn="ctr"/>
            <a:r>
              <a:rPr lang="en-AU" sz="4400" b="1" dirty="0">
                <a:solidFill>
                  <a:schemeClr val="accent2"/>
                </a:solidFill>
              </a:rPr>
              <a:t>KEITH</a:t>
            </a:r>
          </a:p>
          <a:p>
            <a:pPr algn="ctr"/>
            <a:r>
              <a:rPr lang="en-AU" sz="3600" b="1" dirty="0">
                <a:solidFill>
                  <a:schemeClr val="accent2"/>
                </a:solidFill>
              </a:rPr>
              <a:t>where Mary</a:t>
            </a:r>
          </a:p>
          <a:p>
            <a:pPr algn="ctr"/>
            <a:r>
              <a:rPr lang="en-AU" sz="3600" b="1" dirty="0">
                <a:solidFill>
                  <a:schemeClr val="accent2"/>
                </a:solidFill>
              </a:rPr>
              <a:t>stayed overnight in the waiting room while </a:t>
            </a:r>
            <a:r>
              <a:rPr lang="en-AU" sz="3600" b="1" dirty="0" err="1">
                <a:solidFill>
                  <a:schemeClr val="accent2"/>
                </a:solidFill>
              </a:rPr>
              <a:t>en</a:t>
            </a:r>
            <a:r>
              <a:rPr lang="en-AU" sz="3600" b="1" dirty="0">
                <a:solidFill>
                  <a:schemeClr val="accent2"/>
                </a:solidFill>
              </a:rPr>
              <a:t> route to Aberdeen</a:t>
            </a:r>
          </a:p>
        </p:txBody>
      </p:sp>
    </p:spTree>
    <p:extLst>
      <p:ext uri="{BB962C8B-B14F-4D97-AF65-F5344CB8AC3E}">
        <p14:creationId xmlns:p14="http://schemas.microsoft.com/office/powerpoint/2010/main" val="1209066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8545" y="-152400"/>
            <a:ext cx="11956473" cy="6858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8" y="0"/>
            <a:ext cx="4301837" cy="5735782"/>
          </a:xfrm>
          <a:prstGeom prst="rect">
            <a:avLst/>
          </a:prstGeom>
          <a:ln w="76200">
            <a:noFill/>
          </a:ln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22" y="180109"/>
            <a:ext cx="4083627" cy="5444836"/>
          </a:xfrm>
          <a:prstGeom prst="rect">
            <a:avLst/>
          </a:prstGeom>
          <a:ln w="76200">
            <a:solidFill>
              <a:srgbClr val="FF6699"/>
            </a:solidFill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98764" y="5735782"/>
            <a:ext cx="4475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4000" b="1" dirty="0">
                <a:solidFill>
                  <a:srgbClr val="FF6699"/>
                </a:solidFill>
              </a:rPr>
              <a:t>Aberdeen Cathedral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2364" y="5624945"/>
            <a:ext cx="526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FF6699"/>
                </a:solidFill>
              </a:rPr>
              <a:t>Former Convent</a:t>
            </a:r>
          </a:p>
        </p:txBody>
      </p:sp>
    </p:spTree>
    <p:extLst>
      <p:ext uri="{BB962C8B-B14F-4D97-AF65-F5344CB8AC3E}">
        <p14:creationId xmlns:p14="http://schemas.microsoft.com/office/powerpoint/2010/main" val="2846157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1351" y="235527"/>
            <a:ext cx="11956473" cy="66224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862">
            <a:off x="295879" y="855747"/>
            <a:ext cx="5676374" cy="42572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686">
            <a:off x="5992788" y="2110593"/>
            <a:ext cx="5728654" cy="42964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748145" y="51816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CC3399"/>
                </a:solidFill>
              </a:rPr>
              <a:t>Typical street in</a:t>
            </a:r>
          </a:p>
          <a:p>
            <a:pPr algn="ctr"/>
            <a:r>
              <a:rPr lang="en-AU" sz="4000" b="1" dirty="0">
                <a:solidFill>
                  <a:srgbClr val="CC3399"/>
                </a:solidFill>
              </a:rPr>
              <a:t>Edinburgh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96042" y="1422193"/>
            <a:ext cx="421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CC3399"/>
                </a:solidFill>
              </a:rPr>
              <a:t>St Giles Cathedral</a:t>
            </a:r>
          </a:p>
        </p:txBody>
      </p:sp>
    </p:spTree>
    <p:extLst>
      <p:ext uri="{BB962C8B-B14F-4D97-AF65-F5344CB8AC3E}">
        <p14:creationId xmlns:p14="http://schemas.microsoft.com/office/powerpoint/2010/main" val="1786517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4691" y="138545"/>
            <a:ext cx="11859491" cy="652549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5" y="360218"/>
            <a:ext cx="3881005" cy="51746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91" y="858982"/>
            <a:ext cx="6234545" cy="46759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762000" y="5334000"/>
            <a:ext cx="10986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accent4">
                    <a:lumMod val="50000"/>
                  </a:schemeClr>
                </a:solidFill>
              </a:rPr>
              <a:t>Our Lady Star of the Sea – Oblate Fathers</a:t>
            </a:r>
          </a:p>
        </p:txBody>
      </p:sp>
    </p:spTree>
    <p:extLst>
      <p:ext uri="{BB962C8B-B14F-4D97-AF65-F5344CB8AC3E}">
        <p14:creationId xmlns:p14="http://schemas.microsoft.com/office/powerpoint/2010/main" val="3372845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26" y="124691"/>
            <a:ext cx="9250298" cy="51986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302327" y="5209309"/>
            <a:ext cx="10266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Greenside Cemetery, </a:t>
            </a:r>
            <a:r>
              <a:rPr lang="en-AU" sz="4400" b="1" dirty="0" err="1">
                <a:solidFill>
                  <a:schemeClr val="accent6">
                    <a:lumMod val="50000"/>
                  </a:schemeClr>
                </a:solidFill>
              </a:rPr>
              <a:t>Alloa</a:t>
            </a:r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, where </a:t>
            </a:r>
          </a:p>
          <a:p>
            <a:pPr algn="ctr"/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Uncle Archie </a:t>
            </a:r>
            <a:r>
              <a:rPr lang="en-AU" sz="4400" b="1" dirty="0" err="1">
                <a:solidFill>
                  <a:schemeClr val="accent6">
                    <a:lumMod val="50000"/>
                  </a:schemeClr>
                </a:solidFill>
              </a:rPr>
              <a:t>MacKillop</a:t>
            </a:r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 is buried</a:t>
            </a:r>
          </a:p>
        </p:txBody>
      </p:sp>
    </p:spTree>
    <p:extLst>
      <p:ext uri="{BB962C8B-B14F-4D97-AF65-F5344CB8AC3E}">
        <p14:creationId xmlns:p14="http://schemas.microsoft.com/office/powerpoint/2010/main" val="1740463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691" y="166254"/>
            <a:ext cx="11887200" cy="65532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313927"/>
            <a:ext cx="4336337" cy="6133162"/>
          </a:xfrm>
          <a:prstGeom prst="rect">
            <a:avLst/>
          </a:prstGeom>
          <a:ln w="76200">
            <a:noFill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081140"/>
              </p:ext>
            </p:extLst>
          </p:nvPr>
        </p:nvGraphicFramePr>
        <p:xfrm>
          <a:off x="5199427" y="166254"/>
          <a:ext cx="6642100" cy="6428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641964" imgH="5238276" progId="Word.Document.12">
                  <p:embed/>
                </p:oleObj>
              </mc:Choice>
              <mc:Fallback>
                <p:oleObj name="Document" r:id="rId3" imgW="6641964" imgH="5238276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99427" y="166254"/>
                        <a:ext cx="6642100" cy="6428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18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6330" y="0"/>
            <a:ext cx="11887200" cy="67471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85" y="268760"/>
            <a:ext cx="8279525" cy="62096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8395855" y="540327"/>
            <a:ext cx="338050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KERR  FAMILY</a:t>
            </a:r>
          </a:p>
          <a:p>
            <a:pPr algn="ctr"/>
            <a:endParaRPr lang="en-AU" sz="4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AU" sz="4400" b="1" i="1" u="sng" dirty="0">
                <a:solidFill>
                  <a:schemeClr val="accent6">
                    <a:lumMod val="50000"/>
                  </a:schemeClr>
                </a:solidFill>
              </a:rPr>
              <a:t>ALAN</a:t>
            </a:r>
            <a:r>
              <a:rPr lang="en-AU" sz="4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AU" sz="3600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AU" sz="3600" b="1" baseline="30000" dirty="0">
                <a:solidFill>
                  <a:schemeClr val="accent6">
                    <a:lumMod val="50000"/>
                  </a:schemeClr>
                </a:solidFill>
              </a:rPr>
              <a:t>nd</a:t>
            </a:r>
            <a:r>
              <a:rPr lang="en-AU" sz="3600" b="1" dirty="0">
                <a:solidFill>
                  <a:schemeClr val="accent6">
                    <a:lumMod val="50000"/>
                  </a:schemeClr>
                </a:solidFill>
              </a:rPr>
              <a:t> on left, the great grandson of Uncle Archie</a:t>
            </a:r>
          </a:p>
          <a:p>
            <a:pPr algn="ctr"/>
            <a:r>
              <a:rPr lang="en-AU" sz="3600" b="1" dirty="0">
                <a:solidFill>
                  <a:schemeClr val="accent6">
                    <a:lumMod val="50000"/>
                  </a:schemeClr>
                </a:solidFill>
              </a:rPr>
              <a:t>with wife, Joyce,</a:t>
            </a:r>
          </a:p>
          <a:p>
            <a:pPr algn="ctr"/>
            <a:r>
              <a:rPr lang="en-AU" sz="3600" b="1" dirty="0">
                <a:solidFill>
                  <a:schemeClr val="accent6">
                    <a:lumMod val="50000"/>
                  </a:schemeClr>
                </a:solidFill>
              </a:rPr>
              <a:t>son Neil and</a:t>
            </a:r>
          </a:p>
          <a:p>
            <a:pPr algn="ctr"/>
            <a:r>
              <a:rPr lang="en-AU" sz="3600" b="1" dirty="0">
                <a:solidFill>
                  <a:schemeClr val="accent6">
                    <a:lumMod val="50000"/>
                  </a:schemeClr>
                </a:solidFill>
              </a:rPr>
              <a:t>daughter Gillian </a:t>
            </a:r>
            <a:endParaRPr lang="en-AU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36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10836"/>
            <a:ext cx="5001491" cy="66224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364836"/>
            <a:ext cx="4558146" cy="60775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r="8269"/>
          <a:stretch/>
        </p:blipFill>
        <p:spPr>
          <a:xfrm>
            <a:off x="6469379" y="339090"/>
            <a:ext cx="5212081" cy="46939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6029324" y="5033010"/>
            <a:ext cx="6092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C00000"/>
                </a:solidFill>
              </a:rPr>
              <a:t>Shrine &amp; Inscription in</a:t>
            </a:r>
          </a:p>
          <a:p>
            <a:pPr algn="ctr"/>
            <a:r>
              <a:rPr lang="en-AU" sz="4000" b="1" dirty="0">
                <a:solidFill>
                  <a:srgbClr val="C00000"/>
                </a:solidFill>
              </a:rPr>
              <a:t>St Mary’s Church</a:t>
            </a:r>
          </a:p>
          <a:p>
            <a:pPr algn="ctr"/>
            <a:r>
              <a:rPr lang="en-AU" sz="4000" b="1" dirty="0">
                <a:solidFill>
                  <a:srgbClr val="C00000"/>
                </a:solidFill>
              </a:rPr>
              <a:t>Fort William </a:t>
            </a:r>
          </a:p>
        </p:txBody>
      </p:sp>
    </p:spTree>
    <p:extLst>
      <p:ext uri="{BB962C8B-B14F-4D97-AF65-F5344CB8AC3E}">
        <p14:creationId xmlns:p14="http://schemas.microsoft.com/office/powerpoint/2010/main" val="291934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" y="0"/>
            <a:ext cx="1192149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69" y="3629891"/>
            <a:ext cx="5215321" cy="293101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2" y="321267"/>
            <a:ext cx="6135270" cy="344802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6592169" y="734291"/>
            <a:ext cx="5211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accent5">
                    <a:lumMod val="75000"/>
                  </a:schemeClr>
                </a:solidFill>
              </a:rPr>
              <a:t>The Sisters of</a:t>
            </a:r>
          </a:p>
          <a:p>
            <a:pPr algn="ctr"/>
            <a:r>
              <a:rPr lang="en-AU" sz="4400" b="1" dirty="0">
                <a:solidFill>
                  <a:schemeClr val="accent5">
                    <a:lumMod val="75000"/>
                  </a:schemeClr>
                </a:solidFill>
              </a:rPr>
              <a:t>Notre Dame </a:t>
            </a:r>
          </a:p>
          <a:p>
            <a:pPr algn="ctr"/>
            <a:r>
              <a:rPr lang="en-AU" sz="4400" b="1" dirty="0">
                <a:solidFill>
                  <a:schemeClr val="accent5">
                    <a:lumMod val="75000"/>
                  </a:schemeClr>
                </a:solidFill>
              </a:rPr>
              <a:t>de Namur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042" y="3742450"/>
            <a:ext cx="6135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0070C0"/>
                </a:solidFill>
              </a:rPr>
              <a:t>These Sisters gave great</a:t>
            </a:r>
          </a:p>
          <a:p>
            <a:pPr algn="ctr"/>
            <a:r>
              <a:rPr lang="en-AU" sz="4000" b="1" dirty="0">
                <a:solidFill>
                  <a:srgbClr val="0070C0"/>
                </a:solidFill>
              </a:rPr>
              <a:t>hospitality to Mary in Liverpool &amp; Preston as well</a:t>
            </a:r>
          </a:p>
          <a:p>
            <a:pPr algn="ctr"/>
            <a:r>
              <a:rPr lang="en-AU" sz="4000" b="1" dirty="0">
                <a:solidFill>
                  <a:srgbClr val="0070C0"/>
                </a:solidFill>
              </a:rPr>
              <a:t>advice on teaching methods</a:t>
            </a:r>
          </a:p>
        </p:txBody>
      </p:sp>
    </p:spTree>
    <p:extLst>
      <p:ext uri="{BB962C8B-B14F-4D97-AF65-F5344CB8AC3E}">
        <p14:creationId xmlns:p14="http://schemas.microsoft.com/office/powerpoint/2010/main" val="258146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215740"/>
            <a:ext cx="8595360" cy="6446520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4904509" y="401782"/>
            <a:ext cx="3879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GLASGOW</a:t>
            </a:r>
          </a:p>
        </p:txBody>
      </p:sp>
    </p:spTree>
    <p:extLst>
      <p:ext uri="{BB962C8B-B14F-4D97-AF65-F5344CB8AC3E}">
        <p14:creationId xmlns:p14="http://schemas.microsoft.com/office/powerpoint/2010/main" val="2567607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 rot="21212675">
            <a:off x="-1" y="80009"/>
            <a:ext cx="6539345" cy="3716135"/>
          </a:xfrm>
          <a:prstGeom prst="ellipse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Oval 2"/>
          <p:cNvSpPr/>
          <p:nvPr/>
        </p:nvSpPr>
        <p:spPr>
          <a:xfrm rot="530797">
            <a:off x="4932147" y="2798619"/>
            <a:ext cx="6992389" cy="401920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23494" b="10886"/>
          <a:stretch/>
        </p:blipFill>
        <p:spPr>
          <a:xfrm rot="21237563">
            <a:off x="1044923" y="743538"/>
            <a:ext cx="4658442" cy="24483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8"/>
          <a:stretch/>
        </p:blipFill>
        <p:spPr>
          <a:xfrm rot="484657">
            <a:off x="6006611" y="3167335"/>
            <a:ext cx="4944743" cy="3281774"/>
          </a:xfrm>
          <a:prstGeom prst="rect">
            <a:avLst/>
          </a:prstGeom>
          <a:effectLst>
            <a:softEdge rad="127000"/>
          </a:effectLst>
          <a:scene3d>
            <a:camera prst="perspectiveFront"/>
            <a:lightRig rig="threePt" dir="t"/>
          </a:scene3d>
          <a:sp3d/>
        </p:spPr>
      </p:pic>
      <p:sp>
        <p:nvSpPr>
          <p:cNvPr id="8" name="TextBox 7"/>
          <p:cNvSpPr txBox="1"/>
          <p:nvPr/>
        </p:nvSpPr>
        <p:spPr>
          <a:xfrm>
            <a:off x="7218218" y="623455"/>
            <a:ext cx="4544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chemeClr val="accent1">
                    <a:lumMod val="75000"/>
                  </a:schemeClr>
                </a:solidFill>
              </a:rPr>
              <a:t>PORT  OF  GREENOCK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509" y="4710545"/>
            <a:ext cx="4433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rgbClr val="CC3399"/>
                </a:solidFill>
              </a:rPr>
              <a:t>OLD  CUSTOMS</a:t>
            </a:r>
          </a:p>
          <a:p>
            <a:pPr algn="ctr"/>
            <a:r>
              <a:rPr lang="en-AU" sz="4800" b="1" dirty="0">
                <a:solidFill>
                  <a:srgbClr val="CC3399"/>
                </a:solidFill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2635373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382" y="138544"/>
            <a:ext cx="11942618" cy="65116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7" y="391391"/>
            <a:ext cx="8007926" cy="60059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8873836" y="1288473"/>
            <a:ext cx="3048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chemeClr val="accent2"/>
                </a:solidFill>
              </a:rPr>
              <a:t>Port City</a:t>
            </a:r>
          </a:p>
          <a:p>
            <a:pPr algn="ctr"/>
            <a:endParaRPr lang="en-AU" sz="4400" b="1" dirty="0">
              <a:solidFill>
                <a:schemeClr val="accent2"/>
              </a:solidFill>
            </a:endParaRPr>
          </a:p>
          <a:p>
            <a:pPr algn="ctr"/>
            <a:r>
              <a:rPr lang="en-AU" sz="4400" b="1" dirty="0">
                <a:solidFill>
                  <a:schemeClr val="accent2"/>
                </a:solidFill>
              </a:rPr>
              <a:t>of</a:t>
            </a:r>
          </a:p>
          <a:p>
            <a:pPr algn="ctr"/>
            <a:endParaRPr lang="en-AU" sz="4400" b="1" dirty="0">
              <a:solidFill>
                <a:schemeClr val="accent2"/>
              </a:solidFill>
            </a:endParaRPr>
          </a:p>
          <a:p>
            <a:pPr algn="ctr"/>
            <a:r>
              <a:rPr lang="en-AU" sz="4400" b="1" dirty="0">
                <a:solidFill>
                  <a:schemeClr val="accent2"/>
                </a:solidFill>
              </a:rPr>
              <a:t>OBAN</a:t>
            </a:r>
          </a:p>
        </p:txBody>
      </p:sp>
    </p:spTree>
    <p:extLst>
      <p:ext uri="{BB962C8B-B14F-4D97-AF65-F5344CB8AC3E}">
        <p14:creationId xmlns:p14="http://schemas.microsoft.com/office/powerpoint/2010/main" val="333778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" y="124692"/>
            <a:ext cx="11319164" cy="641465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2619" y="443345"/>
            <a:ext cx="11222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chemeClr val="accent1">
                    <a:lumMod val="75000"/>
                  </a:schemeClr>
                </a:solidFill>
              </a:rPr>
              <a:t>City of Oban – St Columba’s Cathedral in foreground</a:t>
            </a:r>
          </a:p>
        </p:txBody>
      </p:sp>
    </p:spTree>
    <p:extLst>
      <p:ext uri="{BB962C8B-B14F-4D97-AF65-F5344CB8AC3E}">
        <p14:creationId xmlns:p14="http://schemas.microsoft.com/office/powerpoint/2010/main" val="224293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4691" y="138544"/>
            <a:ext cx="11914910" cy="65809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" y="373907"/>
            <a:ext cx="11139054" cy="5652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5345" y="6026727"/>
            <a:ext cx="994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 err="1">
                <a:solidFill>
                  <a:srgbClr val="00B050"/>
                </a:solidFill>
              </a:rPr>
              <a:t>Tobermory</a:t>
            </a:r>
            <a:r>
              <a:rPr lang="en-AU" sz="4800" b="1" dirty="0">
                <a:solidFill>
                  <a:srgbClr val="00B050"/>
                </a:solidFill>
              </a:rPr>
              <a:t> – Isle of Mull</a:t>
            </a:r>
            <a:endParaRPr lang="en-AU" sz="4800" b="1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64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255F3852EB01418FB87B6955633586" ma:contentTypeVersion="16" ma:contentTypeDescription="Create a new document." ma:contentTypeScope="" ma:versionID="335b1db31a7837e95d6e9b4e7993ca08">
  <xsd:schema xmlns:xsd="http://www.w3.org/2001/XMLSchema" xmlns:xs="http://www.w3.org/2001/XMLSchema" xmlns:p="http://schemas.microsoft.com/office/2006/metadata/properties" xmlns:ns2="5007edd8-cce7-418d-b47f-93bccbf7023a" xmlns:ns3="2c8768c2-9ec2-4e85-a3b3-3f70e74eed31" targetNamespace="http://schemas.microsoft.com/office/2006/metadata/properties" ma:root="true" ma:fieldsID="f215365bf06de786fb5cdc1587286448" ns2:_="" ns3:_="">
    <xsd:import namespace="5007edd8-cce7-418d-b47f-93bccbf7023a"/>
    <xsd:import namespace="2c8768c2-9ec2-4e85-a3b3-3f70e74eed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07edd8-cce7-418d-b47f-93bccbf70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dd38f9-e981-4f7a-881a-a77e131139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768c2-9ec2-4e85-a3b3-3f70e74eed3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5162219-7184-4273-9eda-dc5052bacd6e}" ma:internalName="TaxCatchAll" ma:showField="CatchAllData" ma:web="2c8768c2-9ec2-4e85-a3b3-3f70e74eed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C40256-55B0-40E0-BAF3-7B9F799EAE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E488DF-C15F-4983-AD77-8C05CB4A4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07edd8-cce7-418d-b47f-93bccbf7023a"/>
    <ds:schemaRef ds:uri="2c8768c2-9ec2-4e85-a3b3-3f70e74eed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371</Words>
  <Application>Microsoft Office PowerPoint</Application>
  <PresentationFormat>Widescreen</PresentationFormat>
  <Paragraphs>109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Harrington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Community</dc:creator>
  <cp:lastModifiedBy>Mary Baynie</cp:lastModifiedBy>
  <cp:revision>53</cp:revision>
  <dcterms:created xsi:type="dcterms:W3CDTF">2014-09-13T00:23:45Z</dcterms:created>
  <dcterms:modified xsi:type="dcterms:W3CDTF">2023-10-05T00:29:25Z</dcterms:modified>
</cp:coreProperties>
</file>